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4" r:id="rId7"/>
    <p:sldId id="301" r:id="rId8"/>
    <p:sldId id="302" r:id="rId9"/>
    <p:sldId id="307" r:id="rId10"/>
    <p:sldId id="308" r:id="rId11"/>
    <p:sldId id="305" r:id="rId12"/>
    <p:sldId id="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92" d="100"/>
          <a:sy n="92" d="100"/>
        </p:scale>
        <p:origin x="9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0E5A5-6C4B-40AD-A535-D5FDFA6E60A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B160B9-25BB-40E4-ACC6-46453D988F47}">
      <dgm:prSet/>
      <dgm:spPr/>
      <dgm:t>
        <a:bodyPr/>
        <a:lstStyle/>
        <a:p>
          <a:pPr>
            <a:lnSpc>
              <a:spcPct val="100000"/>
            </a:lnSpc>
          </a:pPr>
          <a:r>
            <a:rPr lang="en-US"/>
            <a:t>Selecting methods for collecting or analyzing data</a:t>
          </a:r>
        </a:p>
      </dgm:t>
    </dgm:pt>
    <dgm:pt modelId="{6E7DDAFC-CCA4-4476-84FB-9C88D00EEC10}" type="parTrans" cxnId="{9C7A6BFD-0DCF-4053-97A9-28F709453594}">
      <dgm:prSet/>
      <dgm:spPr/>
      <dgm:t>
        <a:bodyPr/>
        <a:lstStyle/>
        <a:p>
          <a:endParaRPr lang="en-US"/>
        </a:p>
      </dgm:t>
    </dgm:pt>
    <dgm:pt modelId="{94E851C1-86ED-451C-94B2-E883B758FAFD}" type="sibTrans" cxnId="{9C7A6BFD-0DCF-4053-97A9-28F709453594}">
      <dgm:prSet/>
      <dgm:spPr/>
      <dgm:t>
        <a:bodyPr/>
        <a:lstStyle/>
        <a:p>
          <a:pPr>
            <a:lnSpc>
              <a:spcPct val="100000"/>
            </a:lnSpc>
          </a:pPr>
          <a:endParaRPr lang="en-US"/>
        </a:p>
      </dgm:t>
    </dgm:pt>
    <dgm:pt modelId="{0D4E9071-1B76-4ECB-8C55-BCC00C064D42}">
      <dgm:prSet/>
      <dgm:spPr/>
      <dgm:t>
        <a:bodyPr/>
        <a:lstStyle/>
        <a:p>
          <a:pPr>
            <a:lnSpc>
              <a:spcPct val="100000"/>
            </a:lnSpc>
          </a:pPr>
          <a:r>
            <a:rPr lang="en-US"/>
            <a:t>Describing patterns, trends, associations, and relationships in data</a:t>
          </a:r>
        </a:p>
      </dgm:t>
    </dgm:pt>
    <dgm:pt modelId="{14616C4A-DD50-4ACB-A6F9-92EE34CA97E5}" type="parTrans" cxnId="{81B1FC6A-DF22-4214-8A29-F9262ABF850E}">
      <dgm:prSet/>
      <dgm:spPr/>
      <dgm:t>
        <a:bodyPr/>
        <a:lstStyle/>
        <a:p>
          <a:endParaRPr lang="en-US"/>
        </a:p>
      </dgm:t>
    </dgm:pt>
    <dgm:pt modelId="{85C247C5-000B-45F7-91F3-820CC0437DE2}" type="sibTrans" cxnId="{81B1FC6A-DF22-4214-8A29-F9262ABF850E}">
      <dgm:prSet/>
      <dgm:spPr/>
      <dgm:t>
        <a:bodyPr/>
        <a:lstStyle/>
        <a:p>
          <a:pPr>
            <a:lnSpc>
              <a:spcPct val="100000"/>
            </a:lnSpc>
          </a:pPr>
          <a:endParaRPr lang="en-US"/>
        </a:p>
      </dgm:t>
    </dgm:pt>
    <dgm:pt modelId="{46C04CBF-4E87-402E-A63E-ABCE08ED30AD}">
      <dgm:prSet/>
      <dgm:spPr/>
      <dgm:t>
        <a:bodyPr/>
        <a:lstStyle/>
        <a:p>
          <a:pPr>
            <a:lnSpc>
              <a:spcPct val="100000"/>
            </a:lnSpc>
          </a:pPr>
          <a:r>
            <a:rPr lang="en-US"/>
            <a:t>Using probability and simulation to describe probability distributions and define uncertainty in statistical inference</a:t>
          </a:r>
        </a:p>
      </dgm:t>
    </dgm:pt>
    <dgm:pt modelId="{5D254207-1098-46C8-8FF9-370444FBA342}" type="parTrans" cxnId="{0B14D043-E741-4D79-841B-E9BBBF9B2918}">
      <dgm:prSet/>
      <dgm:spPr/>
      <dgm:t>
        <a:bodyPr/>
        <a:lstStyle/>
        <a:p>
          <a:endParaRPr lang="en-US"/>
        </a:p>
      </dgm:t>
    </dgm:pt>
    <dgm:pt modelId="{61A9A016-A1BD-47E1-99F5-ECE4672866F5}" type="sibTrans" cxnId="{0B14D043-E741-4D79-841B-E9BBBF9B2918}">
      <dgm:prSet/>
      <dgm:spPr/>
      <dgm:t>
        <a:bodyPr/>
        <a:lstStyle/>
        <a:p>
          <a:pPr>
            <a:lnSpc>
              <a:spcPct val="100000"/>
            </a:lnSpc>
          </a:pPr>
          <a:endParaRPr lang="en-US"/>
        </a:p>
      </dgm:t>
    </dgm:pt>
    <dgm:pt modelId="{581AC317-4BD0-46E8-B04D-A5CB37EBE808}">
      <dgm:prSet/>
      <dgm:spPr/>
      <dgm:t>
        <a:bodyPr/>
        <a:lstStyle/>
        <a:p>
          <a:pPr>
            <a:lnSpc>
              <a:spcPct val="100000"/>
            </a:lnSpc>
          </a:pPr>
          <a:r>
            <a:rPr lang="en-US"/>
            <a:t>Using statistical reasoning to draw appropriate conclusions and justify claims</a:t>
          </a:r>
        </a:p>
      </dgm:t>
    </dgm:pt>
    <dgm:pt modelId="{28AF51D5-16CF-4AA8-B28A-68465CEAB3EF}" type="parTrans" cxnId="{AAAC3764-51EB-4110-B4BC-E21DB657AB04}">
      <dgm:prSet/>
      <dgm:spPr/>
      <dgm:t>
        <a:bodyPr/>
        <a:lstStyle/>
        <a:p>
          <a:endParaRPr lang="en-US"/>
        </a:p>
      </dgm:t>
    </dgm:pt>
    <dgm:pt modelId="{30FB06F8-D568-42C5-B9F1-7771FECEBC2D}" type="sibTrans" cxnId="{AAAC3764-51EB-4110-B4BC-E21DB657AB04}">
      <dgm:prSet/>
      <dgm:spPr/>
      <dgm:t>
        <a:bodyPr/>
        <a:lstStyle/>
        <a:p>
          <a:endParaRPr lang="en-US"/>
        </a:p>
      </dgm:t>
    </dgm:pt>
    <dgm:pt modelId="{BBA88292-E0E5-45A8-96B3-A889BDDDB494}" type="pres">
      <dgm:prSet presAssocID="{97C0E5A5-6C4B-40AD-A535-D5FDFA6E60A8}" presName="root" presStyleCnt="0">
        <dgm:presLayoutVars>
          <dgm:dir/>
          <dgm:resizeHandles val="exact"/>
        </dgm:presLayoutVars>
      </dgm:prSet>
      <dgm:spPr/>
    </dgm:pt>
    <dgm:pt modelId="{0BBDE25B-4491-4B11-AF69-D9886C8FFAEA}" type="pres">
      <dgm:prSet presAssocID="{97C0E5A5-6C4B-40AD-A535-D5FDFA6E60A8}" presName="container" presStyleCnt="0">
        <dgm:presLayoutVars>
          <dgm:dir/>
          <dgm:resizeHandles val="exact"/>
        </dgm:presLayoutVars>
      </dgm:prSet>
      <dgm:spPr/>
    </dgm:pt>
    <dgm:pt modelId="{FA4F541C-1F01-4376-A996-8B420C87913C}" type="pres">
      <dgm:prSet presAssocID="{DBB160B9-25BB-40E4-ACC6-46453D988F47}" presName="compNode" presStyleCnt="0"/>
      <dgm:spPr/>
    </dgm:pt>
    <dgm:pt modelId="{4DC6BA9A-416E-404E-8F1C-11F63C0B4016}" type="pres">
      <dgm:prSet presAssocID="{DBB160B9-25BB-40E4-ACC6-46453D988F47}" presName="iconBgRect" presStyleLbl="bgShp" presStyleIdx="0" presStyleCnt="4"/>
      <dgm:spPr/>
    </dgm:pt>
    <dgm:pt modelId="{AE86F6D5-5BA8-4CFD-B711-A058E94D470D}" type="pres">
      <dgm:prSet presAssocID="{DBB160B9-25BB-40E4-ACC6-46453D988F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92FBB01-CCF6-4188-A250-2F8785C163F7}" type="pres">
      <dgm:prSet presAssocID="{DBB160B9-25BB-40E4-ACC6-46453D988F47}" presName="spaceRect" presStyleCnt="0"/>
      <dgm:spPr/>
    </dgm:pt>
    <dgm:pt modelId="{083C1B55-5075-46A8-A553-FFE5FCFC1AAD}" type="pres">
      <dgm:prSet presAssocID="{DBB160B9-25BB-40E4-ACC6-46453D988F47}" presName="textRect" presStyleLbl="revTx" presStyleIdx="0" presStyleCnt="4">
        <dgm:presLayoutVars>
          <dgm:chMax val="1"/>
          <dgm:chPref val="1"/>
        </dgm:presLayoutVars>
      </dgm:prSet>
      <dgm:spPr/>
    </dgm:pt>
    <dgm:pt modelId="{AD265651-AD0F-49A6-B8C7-B651C49A1923}" type="pres">
      <dgm:prSet presAssocID="{94E851C1-86ED-451C-94B2-E883B758FAFD}" presName="sibTrans" presStyleLbl="sibTrans2D1" presStyleIdx="0" presStyleCnt="0"/>
      <dgm:spPr/>
    </dgm:pt>
    <dgm:pt modelId="{70AAB859-9DF5-4C0C-94BA-BA9AFE10CBAC}" type="pres">
      <dgm:prSet presAssocID="{0D4E9071-1B76-4ECB-8C55-BCC00C064D42}" presName="compNode" presStyleCnt="0"/>
      <dgm:spPr/>
    </dgm:pt>
    <dgm:pt modelId="{4A0FB09D-7736-4E98-99B6-2C7923D1933B}" type="pres">
      <dgm:prSet presAssocID="{0D4E9071-1B76-4ECB-8C55-BCC00C064D42}" presName="iconBgRect" presStyleLbl="bgShp" presStyleIdx="1" presStyleCnt="4"/>
      <dgm:spPr/>
    </dgm:pt>
    <dgm:pt modelId="{D6F48D1F-36A9-4EBC-A174-4D7029E9A29C}" type="pres">
      <dgm:prSet presAssocID="{0D4E9071-1B76-4ECB-8C55-BCC00C064D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0E8CC3DA-6CE8-4745-B1B6-C804484F28ED}" type="pres">
      <dgm:prSet presAssocID="{0D4E9071-1B76-4ECB-8C55-BCC00C064D42}" presName="spaceRect" presStyleCnt="0"/>
      <dgm:spPr/>
    </dgm:pt>
    <dgm:pt modelId="{886FC8E4-8A7B-4270-A602-A303536CB6A2}" type="pres">
      <dgm:prSet presAssocID="{0D4E9071-1B76-4ECB-8C55-BCC00C064D42}" presName="textRect" presStyleLbl="revTx" presStyleIdx="1" presStyleCnt="4">
        <dgm:presLayoutVars>
          <dgm:chMax val="1"/>
          <dgm:chPref val="1"/>
        </dgm:presLayoutVars>
      </dgm:prSet>
      <dgm:spPr/>
    </dgm:pt>
    <dgm:pt modelId="{32F1FB60-40DD-465B-8BDD-8DABA6FBE5AC}" type="pres">
      <dgm:prSet presAssocID="{85C247C5-000B-45F7-91F3-820CC0437DE2}" presName="sibTrans" presStyleLbl="sibTrans2D1" presStyleIdx="0" presStyleCnt="0"/>
      <dgm:spPr/>
    </dgm:pt>
    <dgm:pt modelId="{17946A96-BF7B-42CA-9D92-266B64BC4F62}" type="pres">
      <dgm:prSet presAssocID="{46C04CBF-4E87-402E-A63E-ABCE08ED30AD}" presName="compNode" presStyleCnt="0"/>
      <dgm:spPr/>
    </dgm:pt>
    <dgm:pt modelId="{5515E083-2888-4DBC-850F-3B50BFC08A2F}" type="pres">
      <dgm:prSet presAssocID="{46C04CBF-4E87-402E-A63E-ABCE08ED30AD}" presName="iconBgRect" presStyleLbl="bgShp" presStyleIdx="2" presStyleCnt="4"/>
      <dgm:spPr/>
    </dgm:pt>
    <dgm:pt modelId="{6B546A22-B10A-4190-8E38-1AAAC4EAB46A}" type="pres">
      <dgm:prSet presAssocID="{46C04CBF-4E87-402E-A63E-ABCE08ED30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64041D48-E680-4766-90EE-2AD2145C89B3}" type="pres">
      <dgm:prSet presAssocID="{46C04CBF-4E87-402E-A63E-ABCE08ED30AD}" presName="spaceRect" presStyleCnt="0"/>
      <dgm:spPr/>
    </dgm:pt>
    <dgm:pt modelId="{9E068DC3-20E6-43C7-858D-842ED4C7345A}" type="pres">
      <dgm:prSet presAssocID="{46C04CBF-4E87-402E-A63E-ABCE08ED30AD}" presName="textRect" presStyleLbl="revTx" presStyleIdx="2" presStyleCnt="4">
        <dgm:presLayoutVars>
          <dgm:chMax val="1"/>
          <dgm:chPref val="1"/>
        </dgm:presLayoutVars>
      </dgm:prSet>
      <dgm:spPr/>
    </dgm:pt>
    <dgm:pt modelId="{4D83818F-2103-4D37-8F02-72F89E19EC6F}" type="pres">
      <dgm:prSet presAssocID="{61A9A016-A1BD-47E1-99F5-ECE4672866F5}" presName="sibTrans" presStyleLbl="sibTrans2D1" presStyleIdx="0" presStyleCnt="0"/>
      <dgm:spPr/>
    </dgm:pt>
    <dgm:pt modelId="{55888DA7-4E19-4419-88CB-2E193A82C8ED}" type="pres">
      <dgm:prSet presAssocID="{581AC317-4BD0-46E8-B04D-A5CB37EBE808}" presName="compNode" presStyleCnt="0"/>
      <dgm:spPr/>
    </dgm:pt>
    <dgm:pt modelId="{CC7A2615-719F-4CAB-85F3-B7C28DA6EF7F}" type="pres">
      <dgm:prSet presAssocID="{581AC317-4BD0-46E8-B04D-A5CB37EBE808}" presName="iconBgRect" presStyleLbl="bgShp" presStyleIdx="3" presStyleCnt="4"/>
      <dgm:spPr/>
    </dgm:pt>
    <dgm:pt modelId="{B24E0CAB-4616-48CF-9D95-12F49A06D9BF}" type="pres">
      <dgm:prSet presAssocID="{581AC317-4BD0-46E8-B04D-A5CB37EBE8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C0B4DA5B-E587-4C56-BDA7-64AA1C1D4503}" type="pres">
      <dgm:prSet presAssocID="{581AC317-4BD0-46E8-B04D-A5CB37EBE808}" presName="spaceRect" presStyleCnt="0"/>
      <dgm:spPr/>
    </dgm:pt>
    <dgm:pt modelId="{46887E13-6047-4F68-81AD-C040A8EC8940}" type="pres">
      <dgm:prSet presAssocID="{581AC317-4BD0-46E8-B04D-A5CB37EBE808}" presName="textRect" presStyleLbl="revTx" presStyleIdx="3" presStyleCnt="4">
        <dgm:presLayoutVars>
          <dgm:chMax val="1"/>
          <dgm:chPref val="1"/>
        </dgm:presLayoutVars>
      </dgm:prSet>
      <dgm:spPr/>
    </dgm:pt>
  </dgm:ptLst>
  <dgm:cxnLst>
    <dgm:cxn modelId="{BB7F3F01-56EA-4ED1-9527-9FB8F7509FFE}" type="presOf" srcId="{61A9A016-A1BD-47E1-99F5-ECE4672866F5}" destId="{4D83818F-2103-4D37-8F02-72F89E19EC6F}" srcOrd="0" destOrd="0" presId="urn:microsoft.com/office/officeart/2018/2/layout/IconCircleList"/>
    <dgm:cxn modelId="{0B14D043-E741-4D79-841B-E9BBBF9B2918}" srcId="{97C0E5A5-6C4B-40AD-A535-D5FDFA6E60A8}" destId="{46C04CBF-4E87-402E-A63E-ABCE08ED30AD}" srcOrd="2" destOrd="0" parTransId="{5D254207-1098-46C8-8FF9-370444FBA342}" sibTransId="{61A9A016-A1BD-47E1-99F5-ECE4672866F5}"/>
    <dgm:cxn modelId="{AAAC3764-51EB-4110-B4BC-E21DB657AB04}" srcId="{97C0E5A5-6C4B-40AD-A535-D5FDFA6E60A8}" destId="{581AC317-4BD0-46E8-B04D-A5CB37EBE808}" srcOrd="3" destOrd="0" parTransId="{28AF51D5-16CF-4AA8-B28A-68465CEAB3EF}" sibTransId="{30FB06F8-D568-42C5-B9F1-7771FECEBC2D}"/>
    <dgm:cxn modelId="{D5DC0A65-F9EA-407E-867D-5B5E01F1E6E9}" type="presOf" srcId="{97C0E5A5-6C4B-40AD-A535-D5FDFA6E60A8}" destId="{BBA88292-E0E5-45A8-96B3-A889BDDDB494}" srcOrd="0" destOrd="0" presId="urn:microsoft.com/office/officeart/2018/2/layout/IconCircleList"/>
    <dgm:cxn modelId="{81B1FC6A-DF22-4214-8A29-F9262ABF850E}" srcId="{97C0E5A5-6C4B-40AD-A535-D5FDFA6E60A8}" destId="{0D4E9071-1B76-4ECB-8C55-BCC00C064D42}" srcOrd="1" destOrd="0" parTransId="{14616C4A-DD50-4ACB-A6F9-92EE34CA97E5}" sibTransId="{85C247C5-000B-45F7-91F3-820CC0437DE2}"/>
    <dgm:cxn modelId="{64C15A51-E218-46A0-B0CA-AA74D3B87762}" type="presOf" srcId="{85C247C5-000B-45F7-91F3-820CC0437DE2}" destId="{32F1FB60-40DD-465B-8BDD-8DABA6FBE5AC}" srcOrd="0" destOrd="0" presId="urn:microsoft.com/office/officeart/2018/2/layout/IconCircleList"/>
    <dgm:cxn modelId="{BB4A85A0-2D05-46AB-9312-3410CFCA1CD5}" type="presOf" srcId="{46C04CBF-4E87-402E-A63E-ABCE08ED30AD}" destId="{9E068DC3-20E6-43C7-858D-842ED4C7345A}" srcOrd="0" destOrd="0" presId="urn:microsoft.com/office/officeart/2018/2/layout/IconCircleList"/>
    <dgm:cxn modelId="{DBCCA3A3-A198-4C58-8239-E207BC22C784}" type="presOf" srcId="{DBB160B9-25BB-40E4-ACC6-46453D988F47}" destId="{083C1B55-5075-46A8-A553-FFE5FCFC1AAD}" srcOrd="0" destOrd="0" presId="urn:microsoft.com/office/officeart/2018/2/layout/IconCircleList"/>
    <dgm:cxn modelId="{CDA93FB4-5D0C-48D7-87CE-60746C7B56E8}" type="presOf" srcId="{0D4E9071-1B76-4ECB-8C55-BCC00C064D42}" destId="{886FC8E4-8A7B-4270-A602-A303536CB6A2}" srcOrd="0" destOrd="0" presId="urn:microsoft.com/office/officeart/2018/2/layout/IconCircleList"/>
    <dgm:cxn modelId="{A3D2A4C9-91D9-4B87-82E3-ADD9C3B46918}" type="presOf" srcId="{94E851C1-86ED-451C-94B2-E883B758FAFD}" destId="{AD265651-AD0F-49A6-B8C7-B651C49A1923}" srcOrd="0" destOrd="0" presId="urn:microsoft.com/office/officeart/2018/2/layout/IconCircleList"/>
    <dgm:cxn modelId="{95BDA6F1-327F-486B-9EE9-F0D8619B21D8}" type="presOf" srcId="{581AC317-4BD0-46E8-B04D-A5CB37EBE808}" destId="{46887E13-6047-4F68-81AD-C040A8EC8940}" srcOrd="0" destOrd="0" presId="urn:microsoft.com/office/officeart/2018/2/layout/IconCircleList"/>
    <dgm:cxn modelId="{9C7A6BFD-0DCF-4053-97A9-28F709453594}" srcId="{97C0E5A5-6C4B-40AD-A535-D5FDFA6E60A8}" destId="{DBB160B9-25BB-40E4-ACC6-46453D988F47}" srcOrd="0" destOrd="0" parTransId="{6E7DDAFC-CCA4-4476-84FB-9C88D00EEC10}" sibTransId="{94E851C1-86ED-451C-94B2-E883B758FAFD}"/>
    <dgm:cxn modelId="{CADDE077-6EF0-4EAD-B6DF-7AB9340406F0}" type="presParOf" srcId="{BBA88292-E0E5-45A8-96B3-A889BDDDB494}" destId="{0BBDE25B-4491-4B11-AF69-D9886C8FFAEA}" srcOrd="0" destOrd="0" presId="urn:microsoft.com/office/officeart/2018/2/layout/IconCircleList"/>
    <dgm:cxn modelId="{DB3C1FA0-F39B-4CCF-8D8E-208F8337C7BF}" type="presParOf" srcId="{0BBDE25B-4491-4B11-AF69-D9886C8FFAEA}" destId="{FA4F541C-1F01-4376-A996-8B420C87913C}" srcOrd="0" destOrd="0" presId="urn:microsoft.com/office/officeart/2018/2/layout/IconCircleList"/>
    <dgm:cxn modelId="{B3561A01-A9B4-4963-8DF4-8CC70D7CBC3F}" type="presParOf" srcId="{FA4F541C-1F01-4376-A996-8B420C87913C}" destId="{4DC6BA9A-416E-404E-8F1C-11F63C0B4016}" srcOrd="0" destOrd="0" presId="urn:microsoft.com/office/officeart/2018/2/layout/IconCircleList"/>
    <dgm:cxn modelId="{F8513064-7013-4AFA-BE43-FEF4B10E2301}" type="presParOf" srcId="{FA4F541C-1F01-4376-A996-8B420C87913C}" destId="{AE86F6D5-5BA8-4CFD-B711-A058E94D470D}" srcOrd="1" destOrd="0" presId="urn:microsoft.com/office/officeart/2018/2/layout/IconCircleList"/>
    <dgm:cxn modelId="{4E6FFB71-C9DF-4304-A000-851E6D64A37B}" type="presParOf" srcId="{FA4F541C-1F01-4376-A996-8B420C87913C}" destId="{592FBB01-CCF6-4188-A250-2F8785C163F7}" srcOrd="2" destOrd="0" presId="urn:microsoft.com/office/officeart/2018/2/layout/IconCircleList"/>
    <dgm:cxn modelId="{C99FABE9-427C-4F8C-9B95-251DB5701CA2}" type="presParOf" srcId="{FA4F541C-1F01-4376-A996-8B420C87913C}" destId="{083C1B55-5075-46A8-A553-FFE5FCFC1AAD}" srcOrd="3" destOrd="0" presId="urn:microsoft.com/office/officeart/2018/2/layout/IconCircleList"/>
    <dgm:cxn modelId="{F546349B-320D-48F8-B322-8C29C4886729}" type="presParOf" srcId="{0BBDE25B-4491-4B11-AF69-D9886C8FFAEA}" destId="{AD265651-AD0F-49A6-B8C7-B651C49A1923}" srcOrd="1" destOrd="0" presId="urn:microsoft.com/office/officeart/2018/2/layout/IconCircleList"/>
    <dgm:cxn modelId="{CF0825E7-1A2E-4F79-9AC3-267F62C1729A}" type="presParOf" srcId="{0BBDE25B-4491-4B11-AF69-D9886C8FFAEA}" destId="{70AAB859-9DF5-4C0C-94BA-BA9AFE10CBAC}" srcOrd="2" destOrd="0" presId="urn:microsoft.com/office/officeart/2018/2/layout/IconCircleList"/>
    <dgm:cxn modelId="{212001C5-5813-4948-8579-6415693E5A30}" type="presParOf" srcId="{70AAB859-9DF5-4C0C-94BA-BA9AFE10CBAC}" destId="{4A0FB09D-7736-4E98-99B6-2C7923D1933B}" srcOrd="0" destOrd="0" presId="urn:microsoft.com/office/officeart/2018/2/layout/IconCircleList"/>
    <dgm:cxn modelId="{A8C45C86-6524-455E-9288-EA3DD9BD4540}" type="presParOf" srcId="{70AAB859-9DF5-4C0C-94BA-BA9AFE10CBAC}" destId="{D6F48D1F-36A9-4EBC-A174-4D7029E9A29C}" srcOrd="1" destOrd="0" presId="urn:microsoft.com/office/officeart/2018/2/layout/IconCircleList"/>
    <dgm:cxn modelId="{7E8339D3-D560-49B9-B224-4CAF9FF399F8}" type="presParOf" srcId="{70AAB859-9DF5-4C0C-94BA-BA9AFE10CBAC}" destId="{0E8CC3DA-6CE8-4745-B1B6-C804484F28ED}" srcOrd="2" destOrd="0" presId="urn:microsoft.com/office/officeart/2018/2/layout/IconCircleList"/>
    <dgm:cxn modelId="{1759A425-DE05-4821-B377-72CFF947C2FA}" type="presParOf" srcId="{70AAB859-9DF5-4C0C-94BA-BA9AFE10CBAC}" destId="{886FC8E4-8A7B-4270-A602-A303536CB6A2}" srcOrd="3" destOrd="0" presId="urn:microsoft.com/office/officeart/2018/2/layout/IconCircleList"/>
    <dgm:cxn modelId="{043B3228-58F9-4FFC-A90C-C5F7805CE62C}" type="presParOf" srcId="{0BBDE25B-4491-4B11-AF69-D9886C8FFAEA}" destId="{32F1FB60-40DD-465B-8BDD-8DABA6FBE5AC}" srcOrd="3" destOrd="0" presId="urn:microsoft.com/office/officeart/2018/2/layout/IconCircleList"/>
    <dgm:cxn modelId="{BFFA8BBB-74DB-44BB-81CF-7F95E29C7F25}" type="presParOf" srcId="{0BBDE25B-4491-4B11-AF69-D9886C8FFAEA}" destId="{17946A96-BF7B-42CA-9D92-266B64BC4F62}" srcOrd="4" destOrd="0" presId="urn:microsoft.com/office/officeart/2018/2/layout/IconCircleList"/>
    <dgm:cxn modelId="{08E56A28-A7A1-4DC5-A238-D820AEB3CC66}" type="presParOf" srcId="{17946A96-BF7B-42CA-9D92-266B64BC4F62}" destId="{5515E083-2888-4DBC-850F-3B50BFC08A2F}" srcOrd="0" destOrd="0" presId="urn:microsoft.com/office/officeart/2018/2/layout/IconCircleList"/>
    <dgm:cxn modelId="{2DFF8BF3-3A74-4222-A1EC-DF460E8E5E0F}" type="presParOf" srcId="{17946A96-BF7B-42CA-9D92-266B64BC4F62}" destId="{6B546A22-B10A-4190-8E38-1AAAC4EAB46A}" srcOrd="1" destOrd="0" presId="urn:microsoft.com/office/officeart/2018/2/layout/IconCircleList"/>
    <dgm:cxn modelId="{6AF42AA2-520B-42F0-AFB1-67929D3292E8}" type="presParOf" srcId="{17946A96-BF7B-42CA-9D92-266B64BC4F62}" destId="{64041D48-E680-4766-90EE-2AD2145C89B3}" srcOrd="2" destOrd="0" presId="urn:microsoft.com/office/officeart/2018/2/layout/IconCircleList"/>
    <dgm:cxn modelId="{99D710D5-6BCF-425F-ACAF-EFC727EA4FDA}" type="presParOf" srcId="{17946A96-BF7B-42CA-9D92-266B64BC4F62}" destId="{9E068DC3-20E6-43C7-858D-842ED4C7345A}" srcOrd="3" destOrd="0" presId="urn:microsoft.com/office/officeart/2018/2/layout/IconCircleList"/>
    <dgm:cxn modelId="{B9CCC578-A8F1-4F40-AB71-A4B8FC2A6C53}" type="presParOf" srcId="{0BBDE25B-4491-4B11-AF69-D9886C8FFAEA}" destId="{4D83818F-2103-4D37-8F02-72F89E19EC6F}" srcOrd="5" destOrd="0" presId="urn:microsoft.com/office/officeart/2018/2/layout/IconCircleList"/>
    <dgm:cxn modelId="{4295BD4B-FE20-4B27-BE25-E3453E067161}" type="presParOf" srcId="{0BBDE25B-4491-4B11-AF69-D9886C8FFAEA}" destId="{55888DA7-4E19-4419-88CB-2E193A82C8ED}" srcOrd="6" destOrd="0" presId="urn:microsoft.com/office/officeart/2018/2/layout/IconCircleList"/>
    <dgm:cxn modelId="{EFB89372-9CB1-4B70-A4E8-A4406F848B98}" type="presParOf" srcId="{55888DA7-4E19-4419-88CB-2E193A82C8ED}" destId="{CC7A2615-719F-4CAB-85F3-B7C28DA6EF7F}" srcOrd="0" destOrd="0" presId="urn:microsoft.com/office/officeart/2018/2/layout/IconCircleList"/>
    <dgm:cxn modelId="{13EC121A-2BC5-449B-AF25-89289A77E362}" type="presParOf" srcId="{55888DA7-4E19-4419-88CB-2E193A82C8ED}" destId="{B24E0CAB-4616-48CF-9D95-12F49A06D9BF}" srcOrd="1" destOrd="0" presId="urn:microsoft.com/office/officeart/2018/2/layout/IconCircleList"/>
    <dgm:cxn modelId="{6E54D07E-C934-465D-AE05-CBA769FFDE65}" type="presParOf" srcId="{55888DA7-4E19-4419-88CB-2E193A82C8ED}" destId="{C0B4DA5B-E587-4C56-BDA7-64AA1C1D4503}" srcOrd="2" destOrd="0" presId="urn:microsoft.com/office/officeart/2018/2/layout/IconCircleList"/>
    <dgm:cxn modelId="{95E06A98-456B-4A01-9C70-05226153C772}" type="presParOf" srcId="{55888DA7-4E19-4419-88CB-2E193A82C8ED}" destId="{46887E13-6047-4F68-81AD-C040A8EC894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6BA9A-416E-404E-8F1C-11F63C0B4016}">
      <dsp:nvSpPr>
        <dsp:cNvPr id="0" name=""/>
        <dsp:cNvSpPr/>
      </dsp:nvSpPr>
      <dsp:spPr>
        <a:xfrm>
          <a:off x="83274" y="779862"/>
          <a:ext cx="656725" cy="6567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6F6D5-5BA8-4CFD-B711-A058E94D470D}">
      <dsp:nvSpPr>
        <dsp:cNvPr id="0" name=""/>
        <dsp:cNvSpPr/>
      </dsp:nvSpPr>
      <dsp:spPr>
        <a:xfrm>
          <a:off x="221186" y="917774"/>
          <a:ext cx="380900" cy="380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C1B55-5075-46A8-A553-FFE5FCFC1AAD}">
      <dsp:nvSpPr>
        <dsp:cNvPr id="0" name=""/>
        <dsp:cNvSpPr/>
      </dsp:nvSpPr>
      <dsp:spPr>
        <a:xfrm>
          <a:off x="880726" y="779862"/>
          <a:ext cx="1547995" cy="65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Selecting methods for collecting or analyzing data</a:t>
          </a:r>
        </a:p>
      </dsp:txBody>
      <dsp:txXfrm>
        <a:off x="880726" y="779862"/>
        <a:ext cx="1547995" cy="656725"/>
      </dsp:txXfrm>
    </dsp:sp>
    <dsp:sp modelId="{4A0FB09D-7736-4E98-99B6-2C7923D1933B}">
      <dsp:nvSpPr>
        <dsp:cNvPr id="0" name=""/>
        <dsp:cNvSpPr/>
      </dsp:nvSpPr>
      <dsp:spPr>
        <a:xfrm>
          <a:off x="2698449" y="779862"/>
          <a:ext cx="656725" cy="6567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48D1F-36A9-4EBC-A174-4D7029E9A29C}">
      <dsp:nvSpPr>
        <dsp:cNvPr id="0" name=""/>
        <dsp:cNvSpPr/>
      </dsp:nvSpPr>
      <dsp:spPr>
        <a:xfrm>
          <a:off x="2836361" y="917774"/>
          <a:ext cx="380900" cy="380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FC8E4-8A7B-4270-A602-A303536CB6A2}">
      <dsp:nvSpPr>
        <dsp:cNvPr id="0" name=""/>
        <dsp:cNvSpPr/>
      </dsp:nvSpPr>
      <dsp:spPr>
        <a:xfrm>
          <a:off x="3495901" y="779862"/>
          <a:ext cx="1547995" cy="65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Describing patterns, trends, associations, and relationships in data</a:t>
          </a:r>
        </a:p>
      </dsp:txBody>
      <dsp:txXfrm>
        <a:off x="3495901" y="779862"/>
        <a:ext cx="1547995" cy="656725"/>
      </dsp:txXfrm>
    </dsp:sp>
    <dsp:sp modelId="{5515E083-2888-4DBC-850F-3B50BFC08A2F}">
      <dsp:nvSpPr>
        <dsp:cNvPr id="0" name=""/>
        <dsp:cNvSpPr/>
      </dsp:nvSpPr>
      <dsp:spPr>
        <a:xfrm>
          <a:off x="83274" y="2025069"/>
          <a:ext cx="656725" cy="6567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46A22-B10A-4190-8E38-1AAAC4EAB46A}">
      <dsp:nvSpPr>
        <dsp:cNvPr id="0" name=""/>
        <dsp:cNvSpPr/>
      </dsp:nvSpPr>
      <dsp:spPr>
        <a:xfrm>
          <a:off x="221186" y="2162982"/>
          <a:ext cx="380900" cy="380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68DC3-20E6-43C7-858D-842ED4C7345A}">
      <dsp:nvSpPr>
        <dsp:cNvPr id="0" name=""/>
        <dsp:cNvSpPr/>
      </dsp:nvSpPr>
      <dsp:spPr>
        <a:xfrm>
          <a:off x="880726" y="2025069"/>
          <a:ext cx="1547995" cy="65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Using probability and simulation to describe probability distributions and define uncertainty in statistical inference</a:t>
          </a:r>
        </a:p>
      </dsp:txBody>
      <dsp:txXfrm>
        <a:off x="880726" y="2025069"/>
        <a:ext cx="1547995" cy="656725"/>
      </dsp:txXfrm>
    </dsp:sp>
    <dsp:sp modelId="{CC7A2615-719F-4CAB-85F3-B7C28DA6EF7F}">
      <dsp:nvSpPr>
        <dsp:cNvPr id="0" name=""/>
        <dsp:cNvSpPr/>
      </dsp:nvSpPr>
      <dsp:spPr>
        <a:xfrm>
          <a:off x="2698449" y="2025069"/>
          <a:ext cx="656725" cy="6567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0CAB-4616-48CF-9D95-12F49A06D9BF}">
      <dsp:nvSpPr>
        <dsp:cNvPr id="0" name=""/>
        <dsp:cNvSpPr/>
      </dsp:nvSpPr>
      <dsp:spPr>
        <a:xfrm>
          <a:off x="2836361" y="2162982"/>
          <a:ext cx="380900" cy="380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87E13-6047-4F68-81AD-C040A8EC8940}">
      <dsp:nvSpPr>
        <dsp:cNvPr id="0" name=""/>
        <dsp:cNvSpPr/>
      </dsp:nvSpPr>
      <dsp:spPr>
        <a:xfrm>
          <a:off x="3495901" y="2025069"/>
          <a:ext cx="1547995" cy="65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Using statistical reasoning to draw appropriate conclusions and justify claims</a:t>
          </a:r>
        </a:p>
      </dsp:txBody>
      <dsp:txXfrm>
        <a:off x="3495901" y="2025069"/>
        <a:ext cx="1547995" cy="6567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AP Statistics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With Mrs. </a:t>
            </a:r>
            <a:r>
              <a:rPr lang="en-US" sz="1600" dirty="0" err="1"/>
              <a:t>johnson</a:t>
            </a: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35869" y="640080"/>
            <a:ext cx="3659246" cy="2862699"/>
          </a:xfrm>
        </p:spPr>
        <p:txBody>
          <a:bodyPr vert="horz" lIns="91440" tIns="45720" rIns="91440" bIns="45720" rtlCol="0" anchor="b">
            <a:normAutofit/>
          </a:bodyPr>
          <a:lstStyle/>
          <a:p>
            <a:pPr marL="0" marR="0">
              <a:spcAft>
                <a:spcPts val="800"/>
              </a:spcAft>
            </a:pPr>
            <a:r>
              <a:rPr lang="en-US" sz="2800">
                <a:solidFill>
                  <a:srgbClr val="FFFFFF"/>
                </a:solidFill>
                <a:effectLst/>
              </a:rPr>
              <a:t>Thinking about a fourth year math course and not sure what to take?  Here’s why you should enroll in AP Stats….</a:t>
            </a:r>
          </a:p>
        </p:txBody>
      </p:sp>
      <p:cxnSp>
        <p:nvCxnSpPr>
          <p:cNvPr id="17"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7"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391380540"/>
              </p:ext>
            </p:extLst>
          </p:nvPr>
        </p:nvGraphicFramePr>
        <p:xfrm>
          <a:off x="5282335" y="1903608"/>
          <a:ext cx="6275669" cy="3084289"/>
        </p:xfrm>
        <a:graphic>
          <a:graphicData uri="http://schemas.openxmlformats.org/drawingml/2006/table">
            <a:tbl>
              <a:tblPr firstRow="1" bandRow="1">
                <a:noFill/>
                <a:tableStyleId>{3B4B98B0-60AC-42C2-AFA5-B58CD77FA1E5}</a:tableStyleId>
              </a:tblPr>
              <a:tblGrid>
                <a:gridCol w="1898812">
                  <a:extLst>
                    <a:ext uri="{9D8B030D-6E8A-4147-A177-3AD203B41FA5}">
                      <a16:colId xmlns:a16="http://schemas.microsoft.com/office/drawing/2014/main" val="2981917977"/>
                    </a:ext>
                  </a:extLst>
                </a:gridCol>
                <a:gridCol w="1160909">
                  <a:extLst>
                    <a:ext uri="{9D8B030D-6E8A-4147-A177-3AD203B41FA5}">
                      <a16:colId xmlns:a16="http://schemas.microsoft.com/office/drawing/2014/main" val="945233394"/>
                    </a:ext>
                  </a:extLst>
                </a:gridCol>
                <a:gridCol w="1326962">
                  <a:extLst>
                    <a:ext uri="{9D8B030D-6E8A-4147-A177-3AD203B41FA5}">
                      <a16:colId xmlns:a16="http://schemas.microsoft.com/office/drawing/2014/main" val="2572263168"/>
                    </a:ext>
                  </a:extLst>
                </a:gridCol>
                <a:gridCol w="1888986">
                  <a:extLst>
                    <a:ext uri="{9D8B030D-6E8A-4147-A177-3AD203B41FA5}">
                      <a16:colId xmlns:a16="http://schemas.microsoft.com/office/drawing/2014/main" val="1765783061"/>
                    </a:ext>
                  </a:extLst>
                </a:gridCol>
              </a:tblGrid>
              <a:tr h="662397">
                <a:tc>
                  <a:txBody>
                    <a:bodyPr/>
                    <a:lstStyle/>
                    <a:p>
                      <a:r>
                        <a:rPr lang="en-US" sz="1500" b="0" cap="all" spc="150">
                          <a:solidFill>
                            <a:schemeClr val="lt1"/>
                          </a:solidFill>
                        </a:rPr>
                        <a:t>Reason #1</a:t>
                      </a:r>
                    </a:p>
                  </a:txBody>
                  <a:tcPr marL="93497" marR="93497" marT="93497" marB="93497">
                    <a:lnL w="12700" cmpd="sng">
                      <a:noFill/>
                    </a:lnL>
                    <a:lnR w="12700" cmpd="sng">
                      <a:noFill/>
                    </a:lnR>
                    <a:lnT w="12700" cmpd="sng">
                      <a:noFill/>
                    </a:lnT>
                    <a:lnB w="38100" cmpd="sng">
                      <a:noFill/>
                    </a:lnB>
                    <a:solidFill>
                      <a:schemeClr val="accent1"/>
                    </a:solidFill>
                  </a:tcPr>
                </a:tc>
                <a:tc>
                  <a:txBody>
                    <a:bodyPr/>
                    <a:lstStyle/>
                    <a:p>
                      <a:r>
                        <a:rPr lang="en-US" sz="1500" b="0" cap="all" spc="150">
                          <a:solidFill>
                            <a:schemeClr val="lt1"/>
                          </a:solidFill>
                        </a:rPr>
                        <a:t>Reason #2</a:t>
                      </a:r>
                    </a:p>
                  </a:txBody>
                  <a:tcPr marL="93497" marR="93497" marT="93497" marB="93497">
                    <a:lnL w="12700" cmpd="sng">
                      <a:noFill/>
                    </a:lnL>
                    <a:lnR w="12700" cmpd="sng">
                      <a:noFill/>
                    </a:lnR>
                    <a:lnT w="12700" cmpd="sng">
                      <a:noFill/>
                    </a:lnT>
                    <a:lnB w="38100" cmpd="sng">
                      <a:noFill/>
                    </a:lnB>
                    <a:solidFill>
                      <a:schemeClr val="accent1"/>
                    </a:solidFill>
                  </a:tcPr>
                </a:tc>
                <a:tc>
                  <a:txBody>
                    <a:bodyPr/>
                    <a:lstStyle/>
                    <a:p>
                      <a:r>
                        <a:rPr lang="en-US" sz="1500" b="0" cap="all" spc="150">
                          <a:solidFill>
                            <a:schemeClr val="lt1"/>
                          </a:solidFill>
                        </a:rPr>
                        <a:t>Reason #3</a:t>
                      </a:r>
                    </a:p>
                  </a:txBody>
                  <a:tcPr marL="93497" marR="93497" marT="93497" marB="93497">
                    <a:lnL w="12700" cmpd="sng">
                      <a:noFill/>
                    </a:lnL>
                    <a:lnR w="12700" cmpd="sng">
                      <a:noFill/>
                    </a:lnR>
                    <a:lnT w="12700" cmpd="sng">
                      <a:noFill/>
                    </a:lnT>
                    <a:lnB w="38100" cmpd="sng">
                      <a:noFill/>
                    </a:lnB>
                    <a:solidFill>
                      <a:schemeClr val="accent1"/>
                    </a:solidFill>
                  </a:tcPr>
                </a:tc>
                <a:tc>
                  <a:txBody>
                    <a:bodyPr/>
                    <a:lstStyle/>
                    <a:p>
                      <a:r>
                        <a:rPr lang="en-US" sz="1500" b="0" cap="all" spc="150">
                          <a:solidFill>
                            <a:schemeClr val="lt1"/>
                          </a:solidFill>
                        </a:rPr>
                        <a:t>Reason #4</a:t>
                      </a:r>
                    </a:p>
                  </a:txBody>
                  <a:tcPr marL="93497" marR="93497" marT="93497" marB="93497">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1662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AP Statistics offers a broad range of applicable future careers since many careers need to understand results of surveys/ research studies. In fact, nearly every graduate degree will require the understanding of statistics and the AP Stats course covers the main topics required by those research theses. </a:t>
                      </a:r>
                    </a:p>
                    <a:p>
                      <a:endParaRPr lang="en-US" sz="900" cap="none" spc="0">
                        <a:solidFill>
                          <a:schemeClr val="tx1"/>
                        </a:solidFill>
                      </a:endParaRPr>
                    </a:p>
                  </a:txBody>
                  <a:tcPr marL="93497" marR="93497" marT="93497" marB="93497">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It is less focused on remembering facts from previous math courses.</a:t>
                      </a:r>
                    </a:p>
                    <a:p>
                      <a:endParaRPr lang="en-US" sz="900" cap="none" spc="0">
                        <a:solidFill>
                          <a:schemeClr val="tx1"/>
                        </a:solidFill>
                      </a:endParaRPr>
                    </a:p>
                  </a:txBody>
                  <a:tcPr marL="93497" marR="93497" marT="93497" marB="93497">
                    <a:lnL w="12700" cmpd="sng">
                      <a:noFill/>
                      <a:prstDash val="solid"/>
                    </a:lnL>
                    <a:lnR w="12700" cmpd="sng">
                      <a:noFill/>
                      <a:prstDash val="solid"/>
                    </a:lnR>
                    <a:lnT w="38100" cmpd="sng">
                      <a:noFill/>
                    </a:lnT>
                    <a:lnB w="12700" cmpd="sng">
                      <a:noFill/>
                      <a:prstDash val="solid"/>
                    </a:lnB>
                    <a:noFill/>
                  </a:tcPr>
                </a:tc>
                <a:tc>
                  <a:txBody>
                    <a:bodyPr/>
                    <a:lstStyle/>
                    <a:p>
                      <a:pPr lvl="0"/>
                      <a:r>
                        <a:rPr lang="en-US" sz="900" kern="1200">
                          <a:solidFill>
                            <a:schemeClr val="tx1"/>
                          </a:solidFill>
                          <a:effectLst/>
                          <a:latin typeface="+mn-lt"/>
                          <a:ea typeface="+mn-ea"/>
                          <a:cs typeface="+mn-cs"/>
                        </a:rPr>
                        <a:t>If you can make the tables and graphs from middle school math, you already have the basics of the first chapter of AP Statistics. </a:t>
                      </a:r>
                    </a:p>
                    <a:p>
                      <a:endParaRPr lang="en-US" sz="900" cap="none" spc="0">
                        <a:solidFill>
                          <a:schemeClr val="tx1"/>
                        </a:solidFill>
                      </a:endParaRPr>
                    </a:p>
                  </a:txBody>
                  <a:tcPr marL="93497" marR="93497" marT="93497" marB="93497">
                    <a:lnL w="12700" cmpd="sng">
                      <a:noFill/>
                      <a:prstDash val="solid"/>
                    </a:lnL>
                    <a:lnR w="12700" cmpd="sng">
                      <a:noFill/>
                      <a:prstDash val="solid"/>
                    </a:lnR>
                    <a:lnT w="38100" cmpd="sng">
                      <a:noFill/>
                    </a:lnT>
                    <a:lnB w="12700" cmpd="sng">
                      <a:noFill/>
                      <a:prstDash val="solid"/>
                    </a:lnB>
                    <a:noFill/>
                  </a:tcPr>
                </a:tc>
                <a:tc>
                  <a:txBody>
                    <a:bodyPr/>
                    <a:lstStyle/>
                    <a:p>
                      <a:r>
                        <a:rPr lang="en-US" sz="2500" cap="none" spc="0">
                          <a:solidFill>
                            <a:schemeClr val="tx1"/>
                          </a:solidFill>
                        </a:rPr>
                        <a:t>AP Statistics is FUN!!!</a:t>
                      </a:r>
                    </a:p>
                  </a:txBody>
                  <a:tcPr marL="93497" marR="93497" marT="93497" marB="9349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363069">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363069">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900" cap="none" spc="0">
                        <a:solidFill>
                          <a:schemeClr val="tx1"/>
                        </a:solidFill>
                      </a:endParaRPr>
                    </a:p>
                  </a:txBody>
                  <a:tcPr marL="93497" marR="93497" marT="93497" marB="934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56052-32D2-405B-91F1-24E1E7906BA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400" dirty="0">
                <a:solidFill>
                  <a:schemeClr val="tx1">
                    <a:lumMod val="75000"/>
                    <a:lumOff val="25000"/>
                  </a:schemeClr>
                </a:solidFill>
              </a:rPr>
              <a:t>Why is Statistics Important?</a:t>
            </a:r>
          </a:p>
        </p:txBody>
      </p:sp>
      <p:pic>
        <p:nvPicPr>
          <p:cNvPr id="6" name="Content Placeholder 5" descr="Diagram&#10;&#10;Description automatically generated">
            <a:extLst>
              <a:ext uri="{FF2B5EF4-FFF2-40B4-BE49-F238E27FC236}">
                <a16:creationId xmlns:a16="http://schemas.microsoft.com/office/drawing/2014/main" id="{3B8C2951-43AF-483F-90F6-096FA462AD57}"/>
              </a:ext>
            </a:extLst>
          </p:cNvPr>
          <p:cNvPicPr>
            <a:picLocks noGrp="1" noChangeAspect="1"/>
          </p:cNvPicPr>
          <p:nvPr>
            <p:ph idx="1"/>
          </p:nvPr>
        </p:nvPicPr>
        <p:blipFill>
          <a:blip r:embed="rId2"/>
          <a:stretch>
            <a:fillRect/>
          </a:stretch>
        </p:blipFill>
        <p:spPr>
          <a:xfrm>
            <a:off x="633999" y="841234"/>
            <a:ext cx="6583227" cy="4912100"/>
          </a:xfrm>
          <a:prstGeom prst="rect">
            <a:avLst/>
          </a:prstGeom>
        </p:spPr>
      </p:pic>
      <p:cxnSp>
        <p:nvCxnSpPr>
          <p:cNvPr id="17" name="Straight Connector 16">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74034E1-F352-4171-9C9E-EA739F4AB3B4}"/>
              </a:ext>
            </a:extLst>
          </p:cNvPr>
          <p:cNvSpPr>
            <a:spLocks noGrp="1"/>
          </p:cNvSpPr>
          <p:nvPr>
            <p:ph type="body" sz="half" idx="2"/>
          </p:nvPr>
        </p:nvSpPr>
        <p:spPr>
          <a:xfrm>
            <a:off x="7859485" y="2407436"/>
            <a:ext cx="3690257" cy="3461658"/>
          </a:xfrm>
        </p:spPr>
        <p:txBody>
          <a:bodyPr vert="horz" lIns="0" tIns="45720" rIns="0" bIns="45720" rtlCol="0">
            <a:normAutofit fontScale="77500" lnSpcReduction="20000"/>
          </a:bodyPr>
          <a:lstStyle/>
          <a:p>
            <a:pPr>
              <a:lnSpc>
                <a:spcPct val="100000"/>
              </a:lnSpc>
            </a:pPr>
            <a:r>
              <a:rPr lang="en-US" b="1" i="0" dirty="0">
                <a:solidFill>
                  <a:srgbClr val="000000"/>
                </a:solidFill>
                <a:effectLst/>
                <a:latin typeface="Open Sans"/>
              </a:rPr>
              <a:t>Weather Forecasts</a:t>
            </a:r>
          </a:p>
          <a:p>
            <a:pPr>
              <a:lnSpc>
                <a:spcPct val="100000"/>
              </a:lnSpc>
            </a:pPr>
            <a:r>
              <a:rPr lang="en-US" b="1" i="0" dirty="0">
                <a:solidFill>
                  <a:srgbClr val="000000"/>
                </a:solidFill>
                <a:effectLst/>
                <a:latin typeface="Open Sans"/>
              </a:rPr>
              <a:t>Emergency Preparedness</a:t>
            </a:r>
          </a:p>
          <a:p>
            <a:pPr>
              <a:lnSpc>
                <a:spcPct val="100000"/>
              </a:lnSpc>
            </a:pPr>
            <a:r>
              <a:rPr lang="en-US" b="1" i="0" dirty="0">
                <a:solidFill>
                  <a:srgbClr val="000000"/>
                </a:solidFill>
                <a:effectLst/>
                <a:latin typeface="Open Sans"/>
              </a:rPr>
              <a:t>Predicting Disease</a:t>
            </a:r>
          </a:p>
          <a:p>
            <a:pPr>
              <a:lnSpc>
                <a:spcPct val="100000"/>
              </a:lnSpc>
            </a:pPr>
            <a:r>
              <a:rPr lang="en-US" b="1" i="0" dirty="0">
                <a:solidFill>
                  <a:srgbClr val="000000"/>
                </a:solidFill>
                <a:effectLst/>
                <a:latin typeface="Open Sans"/>
              </a:rPr>
              <a:t>Medical Studies</a:t>
            </a:r>
          </a:p>
          <a:p>
            <a:pPr>
              <a:lnSpc>
                <a:spcPct val="100000"/>
              </a:lnSpc>
            </a:pPr>
            <a:r>
              <a:rPr lang="en-US" b="1" i="0" dirty="0">
                <a:solidFill>
                  <a:srgbClr val="000000"/>
                </a:solidFill>
                <a:effectLst/>
                <a:latin typeface="Open Sans"/>
              </a:rPr>
              <a:t>Genetics</a:t>
            </a:r>
          </a:p>
          <a:p>
            <a:pPr>
              <a:lnSpc>
                <a:spcPct val="100000"/>
              </a:lnSpc>
            </a:pPr>
            <a:r>
              <a:rPr lang="en-US" b="1" i="0" dirty="0">
                <a:solidFill>
                  <a:srgbClr val="000000"/>
                </a:solidFill>
                <a:effectLst/>
                <a:latin typeface="Open Sans"/>
              </a:rPr>
              <a:t>Political Campaigns</a:t>
            </a:r>
          </a:p>
          <a:p>
            <a:pPr>
              <a:lnSpc>
                <a:spcPct val="100000"/>
              </a:lnSpc>
            </a:pPr>
            <a:r>
              <a:rPr lang="en-US" b="1" i="0" dirty="0">
                <a:solidFill>
                  <a:srgbClr val="000000"/>
                </a:solidFill>
                <a:effectLst/>
                <a:latin typeface="Open Sans"/>
              </a:rPr>
              <a:t>Insurance</a:t>
            </a:r>
          </a:p>
          <a:p>
            <a:pPr>
              <a:lnSpc>
                <a:spcPct val="100000"/>
              </a:lnSpc>
            </a:pPr>
            <a:r>
              <a:rPr lang="en-US" b="1" i="0" dirty="0">
                <a:solidFill>
                  <a:srgbClr val="000000"/>
                </a:solidFill>
                <a:effectLst/>
                <a:latin typeface="Open Sans"/>
              </a:rPr>
              <a:t>Consumer Goods</a:t>
            </a:r>
          </a:p>
          <a:p>
            <a:pPr>
              <a:lnSpc>
                <a:spcPct val="100000"/>
              </a:lnSpc>
            </a:pPr>
            <a:r>
              <a:rPr lang="en-US" b="1" i="0" dirty="0">
                <a:solidFill>
                  <a:srgbClr val="000000"/>
                </a:solidFill>
                <a:effectLst/>
                <a:latin typeface="Open Sans"/>
              </a:rPr>
              <a:t>Quality Testing</a:t>
            </a:r>
          </a:p>
          <a:p>
            <a:pPr>
              <a:lnSpc>
                <a:spcPct val="100000"/>
              </a:lnSpc>
            </a:pPr>
            <a:r>
              <a:rPr lang="en-US" b="1" i="0" dirty="0">
                <a:solidFill>
                  <a:srgbClr val="000000"/>
                </a:solidFill>
                <a:effectLst/>
                <a:latin typeface="Open Sans"/>
              </a:rPr>
              <a:t>Stock Market</a:t>
            </a:r>
          </a:p>
          <a:p>
            <a:pPr>
              <a:lnSpc>
                <a:spcPct val="100000"/>
              </a:lnSpc>
            </a:pPr>
            <a:endParaRPr lang="en-US" dirty="0">
              <a:solidFill>
                <a:schemeClr val="tx1">
                  <a:lumMod val="75000"/>
                  <a:lumOff val="25000"/>
                </a:schemeClr>
              </a:solidFill>
            </a:endParaRPr>
          </a:p>
        </p:txBody>
      </p:sp>
      <p:sp>
        <p:nvSpPr>
          <p:cNvPr id="19" name="Rectangle 18">
            <a:extLst>
              <a:ext uri="{FF2B5EF4-FFF2-40B4-BE49-F238E27FC236}">
                <a16:creationId xmlns:a16="http://schemas.microsoft.com/office/drawing/2014/main" id="{F2BDE551-930A-4FE1-8434-09824E32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808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638AB-177E-4C12-BC14-59238CA0D87E}"/>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3700">
                <a:solidFill>
                  <a:schemeClr val="tx1">
                    <a:lumMod val="75000"/>
                    <a:lumOff val="25000"/>
                  </a:schemeClr>
                </a:solidFill>
              </a:rPr>
              <a:t>ABOUT THE COURSE</a:t>
            </a:r>
          </a:p>
        </p:txBody>
      </p:sp>
      <p:cxnSp>
        <p:nvCxnSpPr>
          <p:cNvPr id="17" name="Straight Connector 1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EE86D7-F14A-49D6-9477-3FC21692B5A4}"/>
              </a:ext>
            </a:extLst>
          </p:cNvPr>
          <p:cNvSpPr>
            <a:spLocks noGrp="1"/>
          </p:cNvSpPr>
          <p:nvPr>
            <p:ph type="body" sz="half" idx="2"/>
          </p:nvPr>
        </p:nvSpPr>
        <p:spPr>
          <a:xfrm>
            <a:off x="858064" y="2639380"/>
            <a:ext cx="3205049" cy="3229714"/>
          </a:xfrm>
        </p:spPr>
        <p:txBody>
          <a:bodyPr vert="horz" lIns="0" tIns="45720" rIns="0" bIns="45720" rtlCol="0">
            <a:normAutofit/>
          </a:bodyPr>
          <a:lstStyle/>
          <a:p>
            <a:pPr>
              <a:lnSpc>
                <a:spcPct val="90000"/>
              </a:lnSpc>
            </a:pPr>
            <a:r>
              <a:rPr lang="en-US" sz="1700" dirty="0">
                <a:solidFill>
                  <a:schemeClr val="tx1">
                    <a:lumMod val="75000"/>
                    <a:lumOff val="25000"/>
                  </a:schemeClr>
                </a:solidFill>
                <a:effectLst/>
              </a:rPr>
              <a:t>Learn about the major concepts and tools used for collecting, analyzing, and drawing conclusions from data. You’ll explore statistics through discussion and activities, and you'll design surveys and experiments. AP Statistics can prepare students for dozens of college majors beyond statistics, including criminal justice, aerospace engineering and environmental studies, just to name a few.</a:t>
            </a:r>
          </a:p>
          <a:p>
            <a:pPr>
              <a:lnSpc>
                <a:spcPct val="90000"/>
              </a:lnSpc>
            </a:pPr>
            <a:endParaRPr lang="en-US" sz="1700" dirty="0">
              <a:solidFill>
                <a:schemeClr val="tx1">
                  <a:lumMod val="75000"/>
                  <a:lumOff val="25000"/>
                </a:schemeClr>
              </a:solidFill>
            </a:endParaRPr>
          </a:p>
        </p:txBody>
      </p:sp>
      <p:pic>
        <p:nvPicPr>
          <p:cNvPr id="6" name="Content Placeholder 5" descr="A picture containing indoor&#10;&#10;Description automatically generated">
            <a:extLst>
              <a:ext uri="{FF2B5EF4-FFF2-40B4-BE49-F238E27FC236}">
                <a16:creationId xmlns:a16="http://schemas.microsoft.com/office/drawing/2014/main" id="{5A6BBD87-B140-47AC-9D0A-2DBCC3BE447C}"/>
              </a:ext>
            </a:extLst>
          </p:cNvPr>
          <p:cNvPicPr>
            <a:picLocks noGrp="1" noChangeAspect="1"/>
          </p:cNvPicPr>
          <p:nvPr>
            <p:ph idx="1"/>
          </p:nvPr>
        </p:nvPicPr>
        <p:blipFill>
          <a:blip r:embed="rId2"/>
          <a:stretch>
            <a:fillRect/>
          </a:stretch>
        </p:blipFill>
        <p:spPr>
          <a:xfrm>
            <a:off x="4653447" y="1326360"/>
            <a:ext cx="6892560" cy="3859833"/>
          </a:xfrm>
          <a:prstGeom prst="rect">
            <a:avLst/>
          </a:prstGeom>
        </p:spPr>
      </p:pic>
      <p:sp>
        <p:nvSpPr>
          <p:cNvPr id="19" name="Rectangle 1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554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7FC8-DAD3-4953-8926-A5EEA5FDF557}"/>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000" b="1" dirty="0">
                <a:solidFill>
                  <a:schemeClr val="tx1">
                    <a:lumMod val="75000"/>
                    <a:lumOff val="25000"/>
                  </a:schemeClr>
                </a:solidFill>
                <a:effectLst/>
              </a:rPr>
              <a:t>Skills you’ll learn:</a:t>
            </a:r>
            <a:br>
              <a:rPr lang="en-US" sz="3000" dirty="0">
                <a:solidFill>
                  <a:schemeClr val="tx1">
                    <a:lumMod val="75000"/>
                    <a:lumOff val="25000"/>
                  </a:schemeClr>
                </a:solidFill>
                <a:effectLst/>
              </a:rPr>
            </a:br>
            <a:endParaRPr lang="en-US" sz="3000" dirty="0">
              <a:solidFill>
                <a:schemeClr val="tx1">
                  <a:lumMod val="75000"/>
                  <a:lumOff val="25000"/>
                </a:schemeClr>
              </a:solidFill>
            </a:endParaRPr>
          </a:p>
        </p:txBody>
      </p:sp>
      <p:pic>
        <p:nvPicPr>
          <p:cNvPr id="6" name="Content Placeholder 5" descr="Diagram&#10;&#10;Description automatically generated with medium confidence">
            <a:extLst>
              <a:ext uri="{FF2B5EF4-FFF2-40B4-BE49-F238E27FC236}">
                <a16:creationId xmlns:a16="http://schemas.microsoft.com/office/drawing/2014/main" id="{9D40210D-1529-4634-9979-62D4E0E543B0}"/>
              </a:ext>
            </a:extLst>
          </p:cNvPr>
          <p:cNvPicPr>
            <a:picLocks noGrp="1" noChangeAspect="1"/>
          </p:cNvPicPr>
          <p:nvPr>
            <p:ph idx="1"/>
          </p:nvPr>
        </p:nvPicPr>
        <p:blipFill>
          <a:blip r:embed="rId2"/>
          <a:stretch>
            <a:fillRect/>
          </a:stretch>
        </p:blipFill>
        <p:spPr>
          <a:xfrm>
            <a:off x="643192" y="711306"/>
            <a:ext cx="5115347" cy="5115347"/>
          </a:xfrm>
          <a:prstGeom prst="rect">
            <a:avLst/>
          </a:prstGeom>
        </p:spPr>
      </p:pic>
      <p:graphicFrame>
        <p:nvGraphicFramePr>
          <p:cNvPr id="21" name="Text Placeholder 3">
            <a:extLst>
              <a:ext uri="{FF2B5EF4-FFF2-40B4-BE49-F238E27FC236}">
                <a16:creationId xmlns:a16="http://schemas.microsoft.com/office/drawing/2014/main" id="{F91CBEC1-4227-463B-9EF5-19679BEC4F52}"/>
              </a:ext>
            </a:extLst>
          </p:cNvPr>
          <p:cNvGraphicFramePr/>
          <p:nvPr/>
        </p:nvGraphicFramePr>
        <p:xfrm>
          <a:off x="6411684" y="2407436"/>
          <a:ext cx="5127172" cy="346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02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E4E9-ABC1-4892-88D5-466E8EB4126A}"/>
              </a:ext>
            </a:extLst>
          </p:cNvPr>
          <p:cNvSpPr>
            <a:spLocks noGrp="1"/>
          </p:cNvSpPr>
          <p:nvPr>
            <p:ph type="title"/>
          </p:nvPr>
        </p:nvSpPr>
        <p:spPr/>
        <p:txBody>
          <a:bodyPr/>
          <a:lstStyle/>
          <a:p>
            <a:r>
              <a:rPr lang="en-US" dirty="0"/>
              <a:t>Course Expectations and Materials</a:t>
            </a:r>
          </a:p>
        </p:txBody>
      </p:sp>
      <p:sp>
        <p:nvSpPr>
          <p:cNvPr id="3" name="Text Placeholder 2">
            <a:extLst>
              <a:ext uri="{FF2B5EF4-FFF2-40B4-BE49-F238E27FC236}">
                <a16:creationId xmlns:a16="http://schemas.microsoft.com/office/drawing/2014/main" id="{7096A901-6BF2-4787-A9BE-427B5A61CACE}"/>
              </a:ext>
            </a:extLst>
          </p:cNvPr>
          <p:cNvSpPr>
            <a:spLocks noGrp="1"/>
          </p:cNvSpPr>
          <p:nvPr>
            <p:ph type="body" idx="1"/>
          </p:nvPr>
        </p:nvSpPr>
        <p:spPr/>
        <p:txBody>
          <a:bodyPr/>
          <a:lstStyle/>
          <a:p>
            <a:r>
              <a:rPr lang="en-US" dirty="0"/>
              <a:t>Expectations</a:t>
            </a:r>
          </a:p>
        </p:txBody>
      </p:sp>
      <p:pic>
        <p:nvPicPr>
          <p:cNvPr id="8" name="Content Placeholder 7" descr="Text&#10;&#10;Description automatically generated">
            <a:extLst>
              <a:ext uri="{FF2B5EF4-FFF2-40B4-BE49-F238E27FC236}">
                <a16:creationId xmlns:a16="http://schemas.microsoft.com/office/drawing/2014/main" id="{1262BCC2-6076-48A9-8CB4-AB54C852E251}"/>
              </a:ext>
            </a:extLst>
          </p:cNvPr>
          <p:cNvPicPr>
            <a:picLocks noGrp="1" noChangeAspect="1"/>
          </p:cNvPicPr>
          <p:nvPr>
            <p:ph sz="half" idx="2"/>
          </p:nvPr>
        </p:nvPicPr>
        <p:blipFill>
          <a:blip r:embed="rId2"/>
          <a:stretch>
            <a:fillRect/>
          </a:stretch>
        </p:blipFill>
        <p:spPr>
          <a:xfrm>
            <a:off x="1629477" y="2793682"/>
            <a:ext cx="4084540" cy="2457811"/>
          </a:xfrm>
        </p:spPr>
      </p:pic>
      <p:sp>
        <p:nvSpPr>
          <p:cNvPr id="5" name="Text Placeholder 4">
            <a:extLst>
              <a:ext uri="{FF2B5EF4-FFF2-40B4-BE49-F238E27FC236}">
                <a16:creationId xmlns:a16="http://schemas.microsoft.com/office/drawing/2014/main" id="{5784DAC9-CA51-4D62-8180-B9476B1C1174}"/>
              </a:ext>
            </a:extLst>
          </p:cNvPr>
          <p:cNvSpPr>
            <a:spLocks noGrp="1"/>
          </p:cNvSpPr>
          <p:nvPr>
            <p:ph type="body" sz="quarter" idx="3"/>
          </p:nvPr>
        </p:nvSpPr>
        <p:spPr/>
        <p:txBody>
          <a:bodyPr/>
          <a:lstStyle/>
          <a:p>
            <a:r>
              <a:rPr lang="en-US" dirty="0"/>
              <a:t>materials</a:t>
            </a:r>
          </a:p>
        </p:txBody>
      </p:sp>
      <p:pic>
        <p:nvPicPr>
          <p:cNvPr id="10" name="Content Placeholder 9" descr="Text, letter&#10;&#10;Description automatically generated">
            <a:extLst>
              <a:ext uri="{FF2B5EF4-FFF2-40B4-BE49-F238E27FC236}">
                <a16:creationId xmlns:a16="http://schemas.microsoft.com/office/drawing/2014/main" id="{B8231055-0EB4-489B-8D65-C5C0D90376C6}"/>
              </a:ext>
            </a:extLst>
          </p:cNvPr>
          <p:cNvPicPr>
            <a:picLocks noGrp="1" noChangeAspect="1"/>
          </p:cNvPicPr>
          <p:nvPr>
            <p:ph sz="quarter" idx="4"/>
          </p:nvPr>
        </p:nvPicPr>
        <p:blipFill>
          <a:blip r:embed="rId3"/>
          <a:stretch>
            <a:fillRect/>
          </a:stretch>
        </p:blipFill>
        <p:spPr>
          <a:xfrm>
            <a:off x="7318297" y="2793682"/>
            <a:ext cx="3664028" cy="2445111"/>
          </a:xfrm>
        </p:spPr>
      </p:pic>
    </p:spTree>
    <p:extLst>
      <p:ext uri="{BB962C8B-B14F-4D97-AF65-F5344CB8AC3E}">
        <p14:creationId xmlns:p14="http://schemas.microsoft.com/office/powerpoint/2010/main" val="228643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DCEC2A4F-6BAA-458D-A11F-1BDC65B49EEC}"/>
              </a:ext>
            </a:extLst>
          </p:cNvPr>
          <p:cNvPicPr>
            <a:picLocks noChangeAspect="1"/>
          </p:cNvPicPr>
          <p:nvPr/>
        </p:nvPicPr>
        <p:blipFill>
          <a:blip r:embed="rId2"/>
          <a:stretch>
            <a:fillRect/>
          </a:stretch>
        </p:blipFill>
        <p:spPr>
          <a:xfrm>
            <a:off x="633999" y="1056421"/>
            <a:ext cx="10925102" cy="2731276"/>
          </a:xfrm>
          <a:prstGeom prst="rect">
            <a:avLst/>
          </a:prstGeom>
        </p:spPr>
      </p:pic>
      <p:sp>
        <p:nvSpPr>
          <p:cNvPr id="14" name="Rectangle 13">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5A3D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DEA199-B7FB-4B71-959E-9AA42647365C}"/>
              </a:ext>
            </a:extLst>
          </p:cNvPr>
          <p:cNvSpPr>
            <a:spLocks noGrp="1"/>
          </p:cNvSpPr>
          <p:nvPr>
            <p:ph type="title"/>
          </p:nvPr>
        </p:nvSpPr>
        <p:spPr>
          <a:xfrm>
            <a:off x="633998" y="4905301"/>
            <a:ext cx="4988879" cy="1554485"/>
          </a:xfrm>
        </p:spPr>
        <p:txBody>
          <a:bodyPr anchor="ctr">
            <a:normAutofit/>
          </a:bodyPr>
          <a:lstStyle/>
          <a:p>
            <a:pPr algn="r"/>
            <a:r>
              <a:rPr lang="en-US" sz="4000">
                <a:solidFill>
                  <a:srgbClr val="FFFFFF"/>
                </a:solidFill>
              </a:rPr>
              <a:t>How will I be Graded?</a:t>
            </a:r>
          </a:p>
        </p:txBody>
      </p:sp>
      <p:cxnSp>
        <p:nvCxnSpPr>
          <p:cNvPr id="16" name="Straight Connector 15">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9050">
            <a:solidFill>
              <a:srgbClr val="F9BC66"/>
            </a:solidFill>
          </a:ln>
        </p:spPr>
        <p:style>
          <a:lnRef idx="1">
            <a:schemeClr val="accent1"/>
          </a:lnRef>
          <a:fillRef idx="0">
            <a:schemeClr val="accent1"/>
          </a:fillRef>
          <a:effectRef idx="0">
            <a:schemeClr val="accent1"/>
          </a:effectRef>
          <a:fontRef idx="minor">
            <a:schemeClr val="tx1"/>
          </a:fontRef>
        </p:style>
      </p:cxnSp>
      <p:pic>
        <p:nvPicPr>
          <p:cNvPr id="7" name="Content Placeholder 6" descr="Cheers outline">
            <a:extLst>
              <a:ext uri="{FF2B5EF4-FFF2-40B4-BE49-F238E27FC236}">
                <a16:creationId xmlns:a16="http://schemas.microsoft.com/office/drawing/2014/main" id="{D5613E22-2BA7-4945-B97E-5EF958A8C92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354218" y="5225256"/>
            <a:ext cx="1633039" cy="914400"/>
          </a:xfrm>
        </p:spPr>
      </p:pic>
    </p:spTree>
    <p:extLst>
      <p:ext uri="{BB962C8B-B14F-4D97-AF65-F5344CB8AC3E}">
        <p14:creationId xmlns:p14="http://schemas.microsoft.com/office/powerpoint/2010/main" val="231453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FC10E509-47FA-4C58-93BD-16ACAA51D270}"/>
              </a:ext>
            </a:extLst>
          </p:cNvPr>
          <p:cNvSpPr>
            <a:spLocks noGrp="1"/>
          </p:cNvSpPr>
          <p:nvPr>
            <p:ph type="title"/>
          </p:nvPr>
        </p:nvSpPr>
        <p:spPr>
          <a:xfrm>
            <a:off x="1097280" y="516835"/>
            <a:ext cx="5977937" cy="1666501"/>
          </a:xfrm>
        </p:spPr>
        <p:txBody>
          <a:bodyPr vert="horz" lIns="91440" tIns="45720" rIns="91440" bIns="45720" rtlCol="0" anchor="b">
            <a:normAutofit fontScale="90000"/>
          </a:bodyPr>
          <a:lstStyle/>
          <a:p>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1000" dirty="0">
                <a:solidFill>
                  <a:srgbClr val="FFFFFF"/>
                </a:solidFill>
              </a:rPr>
            </a:br>
            <a:br>
              <a:rPr lang="en-US" sz="3200" dirty="0">
                <a:solidFill>
                  <a:srgbClr val="FFFFFF"/>
                </a:solidFill>
              </a:rPr>
            </a:br>
            <a:r>
              <a:rPr lang="en-US" sz="5300" dirty="0">
                <a:solidFill>
                  <a:srgbClr val="FFFFFF"/>
                </a:solidFill>
              </a:rPr>
              <a:t>How Do I Sign Up? </a:t>
            </a:r>
            <a:br>
              <a:rPr lang="en-US" sz="3200" dirty="0">
                <a:solidFill>
                  <a:srgbClr val="FFFFFF"/>
                </a:solidFill>
              </a:rPr>
            </a:br>
            <a:r>
              <a:rPr lang="en-US" sz="3200" dirty="0">
                <a:solidFill>
                  <a:srgbClr val="FFFFFF"/>
                </a:solidFill>
              </a:rPr>
              <a:t>Call or email your counselor</a:t>
            </a:r>
          </a:p>
        </p:txBody>
      </p:sp>
      <p:cxnSp>
        <p:nvCxnSpPr>
          <p:cNvPr id="22" name="Straight Connector 2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14923357-BA76-4311-B7E3-6AA262CDD76E}"/>
              </a:ext>
            </a:extLst>
          </p:cNvPr>
          <p:cNvGraphicFramePr>
            <a:graphicFrameLocks noGrp="1"/>
          </p:cNvGraphicFramePr>
          <p:nvPr>
            <p:ph sz="half" idx="1"/>
            <p:extLst>
              <p:ext uri="{D42A27DB-BD31-4B8C-83A1-F6EECF244321}">
                <p14:modId xmlns:p14="http://schemas.microsoft.com/office/powerpoint/2010/main" val="2929479700"/>
              </p:ext>
            </p:extLst>
          </p:nvPr>
        </p:nvGraphicFramePr>
        <p:xfrm>
          <a:off x="1097280" y="2535813"/>
          <a:ext cx="5864629" cy="3694735"/>
        </p:xfrm>
        <a:graphic>
          <a:graphicData uri="http://schemas.openxmlformats.org/drawingml/2006/table">
            <a:tbl>
              <a:tblPr/>
              <a:tblGrid>
                <a:gridCol w="2822549">
                  <a:extLst>
                    <a:ext uri="{9D8B030D-6E8A-4147-A177-3AD203B41FA5}">
                      <a16:colId xmlns:a16="http://schemas.microsoft.com/office/drawing/2014/main" val="997570422"/>
                    </a:ext>
                  </a:extLst>
                </a:gridCol>
                <a:gridCol w="2132593">
                  <a:extLst>
                    <a:ext uri="{9D8B030D-6E8A-4147-A177-3AD203B41FA5}">
                      <a16:colId xmlns:a16="http://schemas.microsoft.com/office/drawing/2014/main" val="2030320272"/>
                    </a:ext>
                  </a:extLst>
                </a:gridCol>
                <a:gridCol w="909487">
                  <a:extLst>
                    <a:ext uri="{9D8B030D-6E8A-4147-A177-3AD203B41FA5}">
                      <a16:colId xmlns:a16="http://schemas.microsoft.com/office/drawing/2014/main" val="570937592"/>
                    </a:ext>
                  </a:extLst>
                </a:gridCol>
              </a:tblGrid>
              <a:tr h="217186">
                <a:tc>
                  <a:txBody>
                    <a:bodyPr/>
                    <a:lstStyle/>
                    <a:p>
                      <a:pPr algn="l" fontAlgn="b"/>
                      <a:r>
                        <a:rPr lang="en-US" sz="1000" b="1" i="0" u="none" strike="noStrike">
                          <a:solidFill>
                            <a:schemeClr val="tx1"/>
                          </a:solidFill>
                          <a:effectLst/>
                          <a:latin typeface="Calibri" panose="020F0502020204030204" pitchFamily="34" charset="0"/>
                        </a:rPr>
                        <a:t>ANNETTE ALLEN    </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3713</a:t>
                      </a:r>
                    </a:p>
                  </a:txBody>
                  <a:tcPr marL="4280" marR="4280" marT="4280" marB="41085" anchor="b">
                    <a:lnL>
                      <a:noFill/>
                    </a:lnL>
                    <a:lnR>
                      <a:noFill/>
                    </a:lnR>
                    <a:lnT>
                      <a:noFill/>
                    </a:lnT>
                    <a:lnB>
                      <a:noFill/>
                    </a:lnB>
                  </a:tcPr>
                </a:tc>
                <a:extLst>
                  <a:ext uri="{0D108BD9-81ED-4DB2-BD59-A6C34878D82A}">
                    <a16:rowId xmlns:a16="http://schemas.microsoft.com/office/drawing/2014/main" val="1962874948"/>
                  </a:ext>
                </a:extLst>
              </a:tr>
              <a:tr h="178597">
                <a:tc gridSpan="3">
                  <a:txBody>
                    <a:bodyPr/>
                    <a:lstStyle/>
                    <a:p>
                      <a:pPr algn="l" fontAlgn="b"/>
                      <a:r>
                        <a:rPr lang="en-US" sz="700" b="0" i="0" u="none" strike="noStrike">
                          <a:solidFill>
                            <a:schemeClr val="tx1"/>
                          </a:solidFill>
                          <a:effectLst/>
                          <a:latin typeface="Calibri" panose="020F0502020204030204" pitchFamily="34" charset="0"/>
                        </a:rPr>
                        <a:t>*A-D 9-11 *A-E 9 SpEd 9-11*A-E 12th *C.H.O.M.P.</a:t>
                      </a:r>
                    </a:p>
                  </a:txBody>
                  <a:tcPr marL="4280" marR="4280" marT="4280" marB="41085"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1243424"/>
                  </a:ext>
                </a:extLst>
              </a:tr>
              <a:tr h="217186">
                <a:tc>
                  <a:txBody>
                    <a:bodyPr/>
                    <a:lstStyle/>
                    <a:p>
                      <a:pPr algn="l" fontAlgn="b"/>
                      <a:r>
                        <a:rPr lang="en-US" sz="1000" b="1" i="0" u="none" strike="noStrike">
                          <a:solidFill>
                            <a:schemeClr val="tx1"/>
                          </a:solidFill>
                          <a:effectLst/>
                          <a:latin typeface="Calibri" panose="020F0502020204030204" pitchFamily="34" charset="0"/>
                        </a:rPr>
                        <a:t>LUCIA GIBBS     </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3411</a:t>
                      </a:r>
                    </a:p>
                  </a:txBody>
                  <a:tcPr marL="4280" marR="4280" marT="4280" marB="41085" anchor="b">
                    <a:lnL>
                      <a:noFill/>
                    </a:lnL>
                    <a:lnR>
                      <a:noFill/>
                    </a:lnR>
                    <a:lnT>
                      <a:noFill/>
                    </a:lnT>
                    <a:lnB>
                      <a:noFill/>
                    </a:lnB>
                  </a:tcPr>
                </a:tc>
                <a:extLst>
                  <a:ext uri="{0D108BD9-81ED-4DB2-BD59-A6C34878D82A}">
                    <a16:rowId xmlns:a16="http://schemas.microsoft.com/office/drawing/2014/main" val="321626240"/>
                  </a:ext>
                </a:extLst>
              </a:tr>
              <a:tr h="320535">
                <a:tc>
                  <a:txBody>
                    <a:bodyPr/>
                    <a:lstStyle/>
                    <a:p>
                      <a:pPr algn="l" fontAlgn="b"/>
                      <a:r>
                        <a:rPr lang="it-IT" sz="800" b="0" i="0" u="none" strike="noStrike">
                          <a:solidFill>
                            <a:schemeClr val="tx1"/>
                          </a:solidFill>
                          <a:effectLst/>
                          <a:latin typeface="Calibri" panose="020F0502020204030204" pitchFamily="34" charset="0"/>
                        </a:rPr>
                        <a:t>*E-Ki 9-11*F-Lo 9 SpEd *F-Mej 12th</a:t>
                      </a:r>
                    </a:p>
                  </a:txBody>
                  <a:tcPr marL="4280" marR="4280" marT="4280" marB="41085" anchor="b">
                    <a:lnL>
                      <a:noFill/>
                    </a:lnL>
                    <a:lnR>
                      <a:noFill/>
                    </a:lnR>
                    <a:lnT>
                      <a:noFill/>
                    </a:lnT>
                    <a:lnB>
                      <a:noFill/>
                    </a:lnB>
                  </a:tcPr>
                </a:tc>
                <a:tc>
                  <a:txBody>
                    <a:bodyPr/>
                    <a:lstStyle/>
                    <a:p>
                      <a:pPr algn="l" fontAlgn="b"/>
                      <a:endParaRPr lang="en-US" sz="1000" b="0" i="0" u="none" strike="noStrike" dirty="0">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3069335242"/>
                  </a:ext>
                </a:extLst>
              </a:tr>
              <a:tr h="217186">
                <a:tc>
                  <a:txBody>
                    <a:bodyPr/>
                    <a:lstStyle/>
                    <a:p>
                      <a:pPr algn="l" fontAlgn="b"/>
                      <a:r>
                        <a:rPr lang="en-US" sz="1000" b="1" i="0" u="none" strike="noStrike">
                          <a:solidFill>
                            <a:schemeClr val="tx1"/>
                          </a:solidFill>
                          <a:effectLst/>
                          <a:latin typeface="Calibri" panose="020F0502020204030204" pitchFamily="34" charset="0"/>
                        </a:rPr>
                        <a:t>SANDY GONZALES</a:t>
                      </a:r>
                    </a:p>
                  </a:txBody>
                  <a:tcPr marL="4280" marR="4280" marT="4280" marB="41085" anchor="b">
                    <a:lnL>
                      <a:noFill/>
                    </a:lnL>
                    <a:lnR>
                      <a:noFill/>
                    </a:lnR>
                    <a:lnT>
                      <a:noFill/>
                    </a:lnT>
                    <a:lnB>
                      <a:noFill/>
                    </a:lnB>
                  </a:tcPr>
                </a:tc>
                <a:tc>
                  <a:txBody>
                    <a:bodyPr/>
                    <a:lstStyle/>
                    <a:p>
                      <a:pPr algn="l" fontAlgn="b"/>
                      <a:endParaRPr lang="en-US" sz="1000" b="1"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3725</a:t>
                      </a:r>
                    </a:p>
                  </a:txBody>
                  <a:tcPr marL="4280" marR="4280" marT="4280" marB="41085" anchor="b">
                    <a:lnL>
                      <a:noFill/>
                    </a:lnL>
                    <a:lnR>
                      <a:noFill/>
                    </a:lnR>
                    <a:lnT>
                      <a:noFill/>
                    </a:lnT>
                    <a:lnB>
                      <a:noFill/>
                    </a:lnB>
                  </a:tcPr>
                </a:tc>
                <a:extLst>
                  <a:ext uri="{0D108BD9-81ED-4DB2-BD59-A6C34878D82A}">
                    <a16:rowId xmlns:a16="http://schemas.microsoft.com/office/drawing/2014/main" val="2654549598"/>
                  </a:ext>
                </a:extLst>
              </a:tr>
              <a:tr h="410774">
                <a:tc>
                  <a:txBody>
                    <a:bodyPr/>
                    <a:lstStyle/>
                    <a:p>
                      <a:pPr algn="l" fontAlgn="b"/>
                      <a:r>
                        <a:rPr lang="en-US" sz="700" b="0" i="0" u="none" strike="noStrike">
                          <a:solidFill>
                            <a:schemeClr val="tx1"/>
                          </a:solidFill>
                          <a:effectLst/>
                          <a:latin typeface="Calibri" panose="020F0502020204030204" pitchFamily="34" charset="0"/>
                        </a:rPr>
                        <a:t>*Kn-Me 9-11 *Lu-Re 9-11 SpEd *Mel-Ra 12th* A.V.I.D.</a:t>
                      </a:r>
                    </a:p>
                  </a:txBody>
                  <a:tcPr marL="4280" marR="4280" marT="4280" marB="41085" anchor="b">
                    <a:lnL>
                      <a:noFill/>
                    </a:lnL>
                    <a:lnR>
                      <a:noFill/>
                    </a:lnR>
                    <a:lnT>
                      <a:noFill/>
                    </a:lnT>
                    <a:lnB>
                      <a:noFill/>
                    </a:lnB>
                  </a:tcPr>
                </a:tc>
                <a:tc>
                  <a:txBody>
                    <a:bodyPr/>
                    <a:lstStyle/>
                    <a:p>
                      <a:pPr algn="l" fontAlgn="b"/>
                      <a:endParaRPr lang="en-US" sz="7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l" fontAlgn="b"/>
                      <a:endParaRPr lang="en-US" sz="7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2114108854"/>
                  </a:ext>
                </a:extLst>
              </a:tr>
              <a:tr h="217186">
                <a:tc>
                  <a:txBody>
                    <a:bodyPr/>
                    <a:lstStyle/>
                    <a:p>
                      <a:pPr algn="l" fontAlgn="b"/>
                      <a:r>
                        <a:rPr lang="en-US" sz="1000" b="1" i="0" u="none" strike="noStrike">
                          <a:solidFill>
                            <a:schemeClr val="tx1"/>
                          </a:solidFill>
                          <a:effectLst/>
                          <a:latin typeface="Calibri" panose="020F0502020204030204" pitchFamily="34" charset="0"/>
                        </a:rPr>
                        <a:t>*RIGO ARAGON</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3711</a:t>
                      </a:r>
                    </a:p>
                  </a:txBody>
                  <a:tcPr marL="4280" marR="4280" marT="4280" marB="41085" anchor="b">
                    <a:lnL>
                      <a:noFill/>
                    </a:lnL>
                    <a:lnR>
                      <a:noFill/>
                    </a:lnR>
                    <a:lnT>
                      <a:noFill/>
                    </a:lnT>
                    <a:lnB>
                      <a:noFill/>
                    </a:lnB>
                  </a:tcPr>
                </a:tc>
                <a:extLst>
                  <a:ext uri="{0D108BD9-81ED-4DB2-BD59-A6C34878D82A}">
                    <a16:rowId xmlns:a16="http://schemas.microsoft.com/office/drawing/2014/main" val="267186800"/>
                  </a:ext>
                </a:extLst>
              </a:tr>
              <a:tr h="178597">
                <a:tc gridSpan="3">
                  <a:txBody>
                    <a:bodyPr/>
                    <a:lstStyle/>
                    <a:p>
                      <a:pPr algn="l" fontAlgn="b"/>
                      <a:r>
                        <a:rPr lang="pl-PL" sz="700" b="0" i="0" u="none" strike="noStrike">
                          <a:solidFill>
                            <a:schemeClr val="tx1"/>
                          </a:solidFill>
                          <a:effectLst/>
                          <a:latin typeface="Calibri" panose="020F0502020204030204" pitchFamily="34" charset="0"/>
                        </a:rPr>
                        <a:t>*Ri-Z 9-11, *Ri-Z 9-11 SpEd*Re-Z 12th</a:t>
                      </a:r>
                    </a:p>
                  </a:txBody>
                  <a:tcPr marL="4280" marR="4280" marT="4280" marB="41085"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1987964"/>
                  </a:ext>
                </a:extLst>
              </a:tr>
              <a:tr h="217186">
                <a:tc>
                  <a:txBody>
                    <a:bodyPr/>
                    <a:lstStyle/>
                    <a:p>
                      <a:pPr algn="l" fontAlgn="b"/>
                      <a:r>
                        <a:rPr lang="en-US" sz="1000" b="1" i="0" u="none" strike="noStrike">
                          <a:solidFill>
                            <a:schemeClr val="tx1"/>
                          </a:solidFill>
                          <a:effectLst/>
                          <a:latin typeface="Calibri" panose="020F0502020204030204" pitchFamily="34" charset="0"/>
                        </a:rPr>
                        <a:t>GAIL HEISEL</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3714</a:t>
                      </a:r>
                    </a:p>
                  </a:txBody>
                  <a:tcPr marL="4280" marR="4280" marT="4280" marB="41085" anchor="b">
                    <a:lnL>
                      <a:noFill/>
                    </a:lnL>
                    <a:lnR>
                      <a:noFill/>
                    </a:lnR>
                    <a:lnT>
                      <a:noFill/>
                    </a:lnT>
                    <a:lnB>
                      <a:noFill/>
                    </a:lnB>
                  </a:tcPr>
                </a:tc>
                <a:extLst>
                  <a:ext uri="{0D108BD9-81ED-4DB2-BD59-A6C34878D82A}">
                    <a16:rowId xmlns:a16="http://schemas.microsoft.com/office/drawing/2014/main" val="4036985174"/>
                  </a:ext>
                </a:extLst>
              </a:tr>
              <a:tr h="217186">
                <a:tc gridSpan="2">
                  <a:txBody>
                    <a:bodyPr/>
                    <a:lstStyle/>
                    <a:p>
                      <a:pPr algn="l" fontAlgn="b"/>
                      <a:r>
                        <a:rPr lang="en-US" sz="700" b="0" i="0" u="none" strike="noStrike">
                          <a:solidFill>
                            <a:schemeClr val="tx1"/>
                          </a:solidFill>
                          <a:effectLst/>
                          <a:latin typeface="Calibri" panose="020F0502020204030204" pitchFamily="34" charset="0"/>
                        </a:rPr>
                        <a:t>Mi-Re 9-11* All 12th SpEd</a:t>
                      </a:r>
                    </a:p>
                  </a:txBody>
                  <a:tcPr marL="4280" marR="4280" marT="4280" marB="41085"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2307747922"/>
                  </a:ext>
                </a:extLst>
              </a:tr>
              <a:tr h="217186">
                <a:tc>
                  <a:txBody>
                    <a:bodyPr/>
                    <a:lstStyle/>
                    <a:p>
                      <a:pPr algn="l" fontAlgn="b"/>
                      <a:r>
                        <a:rPr lang="en-US" sz="1000" b="1" i="0" u="none" strike="noStrike">
                          <a:solidFill>
                            <a:schemeClr val="tx1"/>
                          </a:solidFill>
                          <a:effectLst/>
                          <a:latin typeface="Calibri" panose="020F0502020204030204" pitchFamily="34" charset="0"/>
                        </a:rPr>
                        <a:t>KAI JOHNSON</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3715</a:t>
                      </a:r>
                    </a:p>
                  </a:txBody>
                  <a:tcPr marL="4280" marR="4280" marT="4280" marB="41085" anchor="b">
                    <a:lnL>
                      <a:noFill/>
                    </a:lnL>
                    <a:lnR>
                      <a:noFill/>
                    </a:lnR>
                    <a:lnT>
                      <a:noFill/>
                    </a:lnT>
                    <a:lnB>
                      <a:noFill/>
                    </a:lnB>
                  </a:tcPr>
                </a:tc>
                <a:extLst>
                  <a:ext uri="{0D108BD9-81ED-4DB2-BD59-A6C34878D82A}">
                    <a16:rowId xmlns:a16="http://schemas.microsoft.com/office/drawing/2014/main" val="517770293"/>
                  </a:ext>
                </a:extLst>
              </a:tr>
              <a:tr h="217186">
                <a:tc gridSpan="2">
                  <a:txBody>
                    <a:bodyPr/>
                    <a:lstStyle/>
                    <a:p>
                      <a:pPr algn="l" fontAlgn="b"/>
                      <a:r>
                        <a:rPr lang="en-US" sz="700" b="0" i="0" u="none" strike="noStrike">
                          <a:solidFill>
                            <a:schemeClr val="tx1"/>
                          </a:solidFill>
                          <a:effectLst/>
                          <a:latin typeface="Calibri" panose="020F0502020204030204" pitchFamily="34" charset="0"/>
                        </a:rPr>
                        <a:t>Intervention 9-11 (A-Lop)</a:t>
                      </a:r>
                    </a:p>
                  </a:txBody>
                  <a:tcPr marL="4280" marR="4280" marT="4280" marB="41085"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2154620386"/>
                  </a:ext>
                </a:extLst>
              </a:tr>
              <a:tr h="217186">
                <a:tc>
                  <a:txBody>
                    <a:bodyPr/>
                    <a:lstStyle/>
                    <a:p>
                      <a:pPr algn="l" fontAlgn="b"/>
                      <a:r>
                        <a:rPr lang="en-US" sz="1000" b="1" i="0" u="none" strike="noStrike">
                          <a:solidFill>
                            <a:schemeClr val="tx1"/>
                          </a:solidFill>
                          <a:effectLst/>
                          <a:latin typeface="Calibri" panose="020F0502020204030204" pitchFamily="34" charset="0"/>
                        </a:rPr>
                        <a:t>TODD POLLARA</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3734</a:t>
                      </a:r>
                    </a:p>
                  </a:txBody>
                  <a:tcPr marL="4280" marR="4280" marT="4280" marB="41085" anchor="b">
                    <a:lnL>
                      <a:noFill/>
                    </a:lnL>
                    <a:lnR>
                      <a:noFill/>
                    </a:lnR>
                    <a:lnT>
                      <a:noFill/>
                    </a:lnT>
                    <a:lnB>
                      <a:noFill/>
                    </a:lnB>
                  </a:tcPr>
                </a:tc>
                <a:extLst>
                  <a:ext uri="{0D108BD9-81ED-4DB2-BD59-A6C34878D82A}">
                    <a16:rowId xmlns:a16="http://schemas.microsoft.com/office/drawing/2014/main" val="3605716512"/>
                  </a:ext>
                </a:extLst>
              </a:tr>
              <a:tr h="217186">
                <a:tc gridSpan="2">
                  <a:txBody>
                    <a:bodyPr/>
                    <a:lstStyle/>
                    <a:p>
                      <a:pPr algn="l" fontAlgn="b"/>
                      <a:r>
                        <a:rPr lang="en-US" sz="700" b="0" i="0" u="none" strike="noStrike">
                          <a:solidFill>
                            <a:schemeClr val="tx1"/>
                          </a:solidFill>
                          <a:effectLst/>
                          <a:latin typeface="Calibri" panose="020F0502020204030204" pitchFamily="34" charset="0"/>
                        </a:rPr>
                        <a:t>Intervention 9-11 (Lor-Z)</a:t>
                      </a:r>
                    </a:p>
                  </a:txBody>
                  <a:tcPr marL="4280" marR="4280" marT="4280" marB="41085"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1789918518"/>
                  </a:ext>
                </a:extLst>
              </a:tr>
              <a:tr h="217186">
                <a:tc>
                  <a:txBody>
                    <a:bodyPr/>
                    <a:lstStyle/>
                    <a:p>
                      <a:pPr algn="l" fontAlgn="b"/>
                      <a:r>
                        <a:rPr lang="en-US" sz="1000" b="1" i="0" u="none" strike="noStrike">
                          <a:solidFill>
                            <a:schemeClr val="tx1"/>
                          </a:solidFill>
                          <a:effectLst/>
                          <a:latin typeface="Calibri" panose="020F0502020204030204" pitchFamily="34" charset="0"/>
                        </a:rPr>
                        <a:t>ERNEST DIAZ</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r" fontAlgn="b"/>
                      <a:r>
                        <a:rPr lang="en-US" sz="1000" b="0" i="0" u="none" strike="noStrike">
                          <a:solidFill>
                            <a:schemeClr val="tx1"/>
                          </a:solidFill>
                          <a:effectLst/>
                          <a:latin typeface="Calibri" panose="020F0502020204030204" pitchFamily="34" charset="0"/>
                        </a:rPr>
                        <a:t>3742</a:t>
                      </a:r>
                    </a:p>
                  </a:txBody>
                  <a:tcPr marL="4280" marR="4280" marT="4280" marB="41085" anchor="b">
                    <a:lnL>
                      <a:noFill/>
                    </a:lnL>
                    <a:lnR>
                      <a:noFill/>
                    </a:lnR>
                    <a:lnT>
                      <a:noFill/>
                    </a:lnT>
                    <a:lnB>
                      <a:noFill/>
                    </a:lnB>
                  </a:tcPr>
                </a:tc>
                <a:extLst>
                  <a:ext uri="{0D108BD9-81ED-4DB2-BD59-A6C34878D82A}">
                    <a16:rowId xmlns:a16="http://schemas.microsoft.com/office/drawing/2014/main" val="3801895621"/>
                  </a:ext>
                </a:extLst>
              </a:tr>
              <a:tr h="217186">
                <a:tc>
                  <a:txBody>
                    <a:bodyPr/>
                    <a:lstStyle/>
                    <a:p>
                      <a:pPr algn="l" fontAlgn="b"/>
                      <a:r>
                        <a:rPr lang="en-US" sz="600" b="0" i="0" u="none" strike="noStrike">
                          <a:solidFill>
                            <a:schemeClr val="tx1"/>
                          </a:solidFill>
                          <a:effectLst/>
                          <a:latin typeface="Calibri" panose="020F0502020204030204" pitchFamily="34" charset="0"/>
                        </a:rPr>
                        <a:t>K-12 Intervention Counselor</a:t>
                      </a:r>
                    </a:p>
                  </a:txBody>
                  <a:tcPr marL="4280" marR="4280" marT="4280" marB="41085" anchor="b">
                    <a:lnL>
                      <a:noFill/>
                    </a:lnL>
                    <a:lnR>
                      <a:noFill/>
                    </a:lnR>
                    <a:lnT>
                      <a:noFill/>
                    </a:lnT>
                    <a:lnB>
                      <a:noFill/>
                    </a:lnB>
                  </a:tcPr>
                </a:tc>
                <a:tc>
                  <a:txBody>
                    <a:bodyPr/>
                    <a:lstStyle/>
                    <a:p>
                      <a:pPr algn="l" fontAlgn="b"/>
                      <a:endParaRPr lang="en-US" sz="1000" b="0" i="0" u="none" strike="noStrike">
                        <a:solidFill>
                          <a:schemeClr val="tx1"/>
                        </a:solidFill>
                        <a:effectLst/>
                        <a:latin typeface="Calibri" panose="020F0502020204030204" pitchFamily="34" charset="0"/>
                      </a:endParaRPr>
                    </a:p>
                  </a:txBody>
                  <a:tcPr marL="4280" marR="4280" marT="4280" marB="41085" anchor="b">
                    <a:lnL>
                      <a:noFill/>
                    </a:lnL>
                    <a:lnR>
                      <a:noFill/>
                    </a:lnR>
                    <a:lnT>
                      <a:noFill/>
                    </a:lnT>
                    <a:lnB>
                      <a:noFill/>
                    </a:lnB>
                  </a:tcPr>
                </a:tc>
                <a:tc>
                  <a:txBody>
                    <a:bodyPr/>
                    <a:lstStyle/>
                    <a:p>
                      <a:pPr algn="l" fontAlgn="b"/>
                      <a:endParaRPr lang="en-US" sz="900" b="0" i="0" u="none" strike="noStrike" dirty="0">
                        <a:solidFill>
                          <a:schemeClr val="tx1"/>
                        </a:solidFill>
                        <a:effectLst/>
                        <a:latin typeface="Arial" panose="020B0604020202020204" pitchFamily="34" charset="0"/>
                      </a:endParaRPr>
                    </a:p>
                  </a:txBody>
                  <a:tcPr marL="4280" marR="4280" marT="4280" marB="41085" anchor="b">
                    <a:lnL>
                      <a:noFill/>
                    </a:lnL>
                    <a:lnR>
                      <a:noFill/>
                    </a:lnR>
                    <a:lnT>
                      <a:noFill/>
                    </a:lnT>
                    <a:lnB>
                      <a:noFill/>
                    </a:lnB>
                  </a:tcPr>
                </a:tc>
                <a:extLst>
                  <a:ext uri="{0D108BD9-81ED-4DB2-BD59-A6C34878D82A}">
                    <a16:rowId xmlns:a16="http://schemas.microsoft.com/office/drawing/2014/main" val="749014948"/>
                  </a:ext>
                </a:extLst>
              </a:tr>
            </a:tbl>
          </a:graphicData>
        </a:graphic>
      </p:graphicFrame>
      <p:pic>
        <p:nvPicPr>
          <p:cNvPr id="11" name="Content Placeholder 10">
            <a:extLst>
              <a:ext uri="{FF2B5EF4-FFF2-40B4-BE49-F238E27FC236}">
                <a16:creationId xmlns:a16="http://schemas.microsoft.com/office/drawing/2014/main" id="{3D03D8F8-2097-428D-9AE2-BE80516D4703}"/>
              </a:ext>
            </a:extLst>
          </p:cNvPr>
          <p:cNvPicPr>
            <a:picLocks noGrp="1" noChangeAspect="1"/>
          </p:cNvPicPr>
          <p:nvPr>
            <p:ph sz="half" idx="2"/>
          </p:nvPr>
        </p:nvPicPr>
        <p:blipFill rotWithShape="1">
          <a:blip r:embed="rId2"/>
          <a:srcRect l="9037" r="24178"/>
          <a:stretch/>
        </p:blipFill>
        <p:spPr>
          <a:xfrm>
            <a:off x="7611902" y="10"/>
            <a:ext cx="4580097" cy="6857990"/>
          </a:xfrm>
          <a:prstGeom prst="rect">
            <a:avLst/>
          </a:prstGeom>
        </p:spPr>
      </p:pic>
    </p:spTree>
    <p:extLst>
      <p:ext uri="{BB962C8B-B14F-4D97-AF65-F5344CB8AC3E}">
        <p14:creationId xmlns:p14="http://schemas.microsoft.com/office/powerpoint/2010/main" val="39491151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10;&#10;Description automatically generated">
            <a:extLst>
              <a:ext uri="{FF2B5EF4-FFF2-40B4-BE49-F238E27FC236}">
                <a16:creationId xmlns:a16="http://schemas.microsoft.com/office/drawing/2014/main" id="{5B07E769-1227-4F3E-8A06-A386B8672B05}"/>
              </a:ext>
            </a:extLst>
          </p:cNvPr>
          <p:cNvPicPr>
            <a:picLocks noGrp="1" noChangeAspect="1"/>
          </p:cNvPicPr>
          <p:nvPr>
            <p:ph idx="1"/>
          </p:nvPr>
        </p:nvPicPr>
        <p:blipFill>
          <a:blip r:embed="rId2"/>
          <a:stretch>
            <a:fillRect/>
          </a:stretch>
        </p:blipFill>
        <p:spPr>
          <a:xfrm>
            <a:off x="3684159" y="643538"/>
            <a:ext cx="4824781" cy="3618586"/>
          </a:xfrm>
          <a:prstGeom prst="rect">
            <a:avLst/>
          </a:prstGeom>
        </p:spPr>
      </p:pic>
      <p:sp>
        <p:nvSpPr>
          <p:cNvPr id="20" name="Rectangle 19">
            <a:extLst>
              <a:ext uri="{FF2B5EF4-FFF2-40B4-BE49-F238E27FC236}">
                <a16:creationId xmlns:a16="http://schemas.microsoft.com/office/drawing/2014/main" id="{2F9C61D6-37CC-4AD4-83C3-022D0887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B307402A-9063-4ADB-87DF-524F2FAD9116}"/>
              </a:ext>
            </a:extLst>
          </p:cNvPr>
          <p:cNvSpPr>
            <a:spLocks noGrp="1"/>
          </p:cNvSpPr>
          <p:nvPr>
            <p:ph type="title"/>
          </p:nvPr>
        </p:nvSpPr>
        <p:spPr>
          <a:xfrm>
            <a:off x="632900" y="4905662"/>
            <a:ext cx="7330353" cy="1541176"/>
          </a:xfrm>
        </p:spPr>
        <p:txBody>
          <a:bodyPr vert="horz" lIns="91440" tIns="45720" rIns="91440" bIns="45720" rtlCol="0" anchor="ctr">
            <a:normAutofit/>
          </a:bodyPr>
          <a:lstStyle/>
          <a:p>
            <a:pPr algn="r"/>
            <a:r>
              <a:rPr lang="en-US" sz="4800">
                <a:solidFill>
                  <a:srgbClr val="FFFFFF"/>
                </a:solidFill>
              </a:rPr>
              <a:t>What are you waiting for?</a:t>
            </a:r>
          </a:p>
        </p:txBody>
      </p:sp>
      <p:cxnSp>
        <p:nvCxnSpPr>
          <p:cNvPr id="22" name="Straight Connector 21">
            <a:extLst>
              <a:ext uri="{FF2B5EF4-FFF2-40B4-BE49-F238E27FC236}">
                <a16:creationId xmlns:a16="http://schemas.microsoft.com/office/drawing/2014/main" id="{2669285E-35F6-4010-B084-229A80845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6686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415</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Bookman Old Style</vt:lpstr>
      <vt:lpstr>Calibri</vt:lpstr>
      <vt:lpstr>Franklin Gothic Book</vt:lpstr>
      <vt:lpstr>Open Sans</vt:lpstr>
      <vt:lpstr>1_RetrospectVTI</vt:lpstr>
      <vt:lpstr>AP Statistics</vt:lpstr>
      <vt:lpstr>Thinking about a fourth year math course and not sure what to take?  Here’s why you should enroll in AP Stats….</vt:lpstr>
      <vt:lpstr>Why is Statistics Important?</vt:lpstr>
      <vt:lpstr>ABOUT THE COURSE</vt:lpstr>
      <vt:lpstr>Skills you’ll learn: </vt:lpstr>
      <vt:lpstr>Course Expectations and Materials</vt:lpstr>
      <vt:lpstr>How will I be Graded?</vt:lpstr>
      <vt:lpstr>        How Do I Sign Up?  Call or email your counselor</vt:lpstr>
      <vt:lpstr>What are you waiting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Statistics</dc:title>
  <dc:creator>Johnson, Lindsay</dc:creator>
  <cp:lastModifiedBy>Johnson, Lindsay</cp:lastModifiedBy>
  <cp:revision>3</cp:revision>
  <dcterms:created xsi:type="dcterms:W3CDTF">2021-01-25T21:37:18Z</dcterms:created>
  <dcterms:modified xsi:type="dcterms:W3CDTF">2022-01-25T21:04:48Z</dcterms:modified>
</cp:coreProperties>
</file>